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x="7569200" cy="10706100"/>
  <p:notesSz cx="7569200" cy="107061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690" y="3318891"/>
            <a:ext cx="6433820" cy="22482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5380" y="5995416"/>
            <a:ext cx="5298440" cy="26765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460" y="2462403"/>
            <a:ext cx="3292602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8138" y="2462403"/>
            <a:ext cx="3292602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460" y="428244"/>
            <a:ext cx="6812280" cy="17129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460" y="2462403"/>
            <a:ext cx="6812280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3528" y="9956673"/>
            <a:ext cx="2422144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460" y="9956673"/>
            <a:ext cx="1740916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9824" y="9956673"/>
            <a:ext cx="1740916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hyperlink" Target="https://justpaste.it/Neurodiversityjourneypodcast" TargetMode="External"/><Relationship Id="rId4" Type="http://schemas.openxmlformats.org/officeDocument/2006/relationships/image" Target="../media/image2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Relationship Id="rId3" Type="http://schemas.openxmlformats.org/officeDocument/2006/relationships/image" Target="../media/image7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g"/><Relationship Id="rId3" Type="http://schemas.openxmlformats.org/officeDocument/2006/relationships/image" Target="../media/image15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jp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1800" y="860425"/>
            <a:ext cx="6705600" cy="9525"/>
          </a:xfrm>
          <a:custGeom>
            <a:avLst/>
            <a:gdLst/>
            <a:ahLst/>
            <a:cxnLst/>
            <a:rect l="l" t="t" r="r" b="b"/>
            <a:pathLst>
              <a:path w="6705600" h="9525">
                <a:moveTo>
                  <a:pt x="6705600" y="9525"/>
                </a:moveTo>
                <a:lnTo>
                  <a:pt x="0" y="9525"/>
                </a:lnTo>
                <a:lnTo>
                  <a:pt x="0" y="0"/>
                </a:lnTo>
                <a:lnTo>
                  <a:pt x="6705600" y="0"/>
                </a:lnTo>
                <a:lnTo>
                  <a:pt x="6705600" y="9525"/>
                </a:lnTo>
                <a:close/>
              </a:path>
            </a:pathLst>
          </a:custGeom>
          <a:solidFill>
            <a:srgbClr val="C1BEBE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4890" y="454890"/>
            <a:ext cx="334818" cy="33481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865215" y="523875"/>
            <a:ext cx="328549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latin typeface="Arial MT"/>
                <a:cs typeface="Arial MT"/>
              </a:rPr>
              <a:t>Downloaded from: </a:t>
            </a:r>
            <a:r>
              <a:rPr dirty="0" sz="950">
                <a:solidFill>
                  <a:srgbClr val="0000ED"/>
                </a:solidFill>
                <a:latin typeface="Arial MT"/>
                <a:cs typeface="Arial MT"/>
                <a:hlinkClick r:id="rId3"/>
              </a:rPr>
              <a:t>j</a:t>
            </a:r>
            <a:r>
              <a:rPr dirty="0" u="sng" sz="950">
                <a:solidFill>
                  <a:srgbClr val="0000ED"/>
                </a:solidFill>
                <a:uFill>
                  <a:solidFill>
                    <a:srgbClr val="0000ED"/>
                  </a:solidFill>
                </a:uFill>
                <a:latin typeface="Arial MT"/>
                <a:cs typeface="Arial MT"/>
                <a:hlinkClick r:id="rId3"/>
              </a:rPr>
              <a:t>ustpaste.it/Neurodiversityjourneypodcast</a:t>
            </a:r>
            <a:endParaRPr sz="95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9100" y="1132198"/>
            <a:ext cx="6393815" cy="22186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350520" marR="5080">
              <a:lnSpc>
                <a:spcPct val="105100"/>
              </a:lnSpc>
              <a:spcBef>
                <a:spcPts val="100"/>
              </a:spcBef>
            </a:pPr>
            <a:r>
              <a:rPr dirty="0" sz="2200" spc="-10">
                <a:latin typeface="Arial MT"/>
                <a:cs typeface="Arial MT"/>
              </a:rPr>
              <a:t>Thin</a:t>
            </a:r>
            <a:r>
              <a:rPr dirty="0" sz="2200">
                <a:latin typeface="Arial MT"/>
                <a:cs typeface="Arial MT"/>
              </a:rPr>
              <a:t>k</a:t>
            </a:r>
            <a:r>
              <a:rPr dirty="0" sz="2200" spc="-1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a</a:t>
            </a:r>
            <a:r>
              <a:rPr dirty="0" sz="2200" spc="-1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Neurodiversit</a:t>
            </a:r>
            <a:r>
              <a:rPr dirty="0" sz="2200">
                <a:latin typeface="Arial MT"/>
                <a:cs typeface="Arial MT"/>
              </a:rPr>
              <a:t>y</a:t>
            </a:r>
            <a:r>
              <a:rPr dirty="0" sz="2200" spc="-1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Journe</a:t>
            </a:r>
            <a:r>
              <a:rPr dirty="0" sz="2200" spc="-170">
                <a:latin typeface="Arial MT"/>
                <a:cs typeface="Arial MT"/>
              </a:rPr>
              <a:t>y</a:t>
            </a:r>
            <a:r>
              <a:rPr dirty="0" sz="2200">
                <a:latin typeface="Arial MT"/>
                <a:cs typeface="Arial MT"/>
              </a:rPr>
              <a:t>.</a:t>
            </a:r>
            <a:r>
              <a:rPr dirty="0" sz="2200" spc="-55">
                <a:latin typeface="Arial MT"/>
                <a:cs typeface="Arial MT"/>
              </a:rPr>
              <a:t> </a:t>
            </a:r>
            <a:r>
              <a:rPr dirty="0" sz="2200" spc="-250">
                <a:latin typeface="Arial MT"/>
                <a:cs typeface="Arial MT"/>
              </a:rPr>
              <a:t>T</a:t>
            </a:r>
            <a:r>
              <a:rPr dirty="0" sz="2200" spc="-10">
                <a:latin typeface="Arial MT"/>
                <a:cs typeface="Arial MT"/>
              </a:rPr>
              <a:t>ak</a:t>
            </a:r>
            <a:r>
              <a:rPr dirty="0" sz="2200">
                <a:latin typeface="Arial MT"/>
                <a:cs typeface="Arial MT"/>
              </a:rPr>
              <a:t>e</a:t>
            </a:r>
            <a:r>
              <a:rPr dirty="0" sz="2200" spc="-13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A</a:t>
            </a:r>
            <a:r>
              <a:rPr dirty="0" sz="2200" spc="-13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Lea</a:t>
            </a:r>
            <a:r>
              <a:rPr dirty="0" sz="2200">
                <a:latin typeface="Arial MT"/>
                <a:cs typeface="Arial MT"/>
              </a:rPr>
              <a:t>p</a:t>
            </a:r>
            <a:r>
              <a:rPr dirty="0" sz="2200" spc="-1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&amp;  </a:t>
            </a:r>
            <a:r>
              <a:rPr dirty="0" sz="2200" spc="-20">
                <a:latin typeface="Arial MT"/>
                <a:cs typeface="Arial MT"/>
              </a:rPr>
              <a:t>Transform </a:t>
            </a:r>
            <a:r>
              <a:rPr dirty="0" sz="2200" spc="-10">
                <a:latin typeface="Arial MT"/>
                <a:cs typeface="Arial MT"/>
              </a:rPr>
              <a:t>through the art </a:t>
            </a:r>
            <a:r>
              <a:rPr dirty="0" sz="2200" spc="-5">
                <a:latin typeface="Arial MT"/>
                <a:cs typeface="Arial MT"/>
              </a:rPr>
              <a:t>of </a:t>
            </a:r>
            <a:r>
              <a:rPr dirty="0" sz="2200" spc="-10">
                <a:latin typeface="Arial MT"/>
                <a:cs typeface="Arial MT"/>
              </a:rPr>
              <a:t>speech with Richard </a:t>
            </a:r>
            <a:r>
              <a:rPr dirty="0" sz="2200" spc="-60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Blank</a:t>
            </a:r>
            <a:endParaRPr sz="2200">
              <a:latin typeface="Arial MT"/>
              <a:cs typeface="Arial MT"/>
            </a:endParaRPr>
          </a:p>
          <a:p>
            <a:pPr marL="12700" marR="79375">
              <a:lnSpc>
                <a:spcPct val="102800"/>
              </a:lnSpc>
              <a:spcBef>
                <a:spcPts val="1535"/>
              </a:spcBef>
            </a:pPr>
            <a:r>
              <a:rPr dirty="0" sz="1500" spc="20">
                <a:latin typeface="Arial MT"/>
                <a:cs typeface="Arial MT"/>
              </a:rPr>
              <a:t>We</a:t>
            </a:r>
            <a:r>
              <a:rPr dirty="0" sz="1500" spc="55">
                <a:latin typeface="Arial MT"/>
                <a:cs typeface="Arial MT"/>
              </a:rPr>
              <a:t> </a:t>
            </a:r>
            <a:r>
              <a:rPr dirty="0" sz="1500" spc="25">
                <a:latin typeface="Arial MT"/>
                <a:cs typeface="Arial MT"/>
              </a:rPr>
              <a:t>all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should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know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how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25">
                <a:latin typeface="Arial MT"/>
                <a:cs typeface="Arial MT"/>
              </a:rPr>
              <a:t>to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learn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tonality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and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how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25">
                <a:latin typeface="Arial MT"/>
                <a:cs typeface="Arial MT"/>
              </a:rPr>
              <a:t>to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read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people, </a:t>
            </a:r>
            <a:r>
              <a:rPr dirty="0" sz="1500" spc="4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especially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over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the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phone. </a:t>
            </a:r>
            <a:r>
              <a:rPr dirty="0" sz="1500" spc="30">
                <a:latin typeface="Arial MT"/>
                <a:cs typeface="Arial MT"/>
              </a:rPr>
              <a:t>This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20">
                <a:latin typeface="Arial MT"/>
                <a:cs typeface="Arial MT"/>
              </a:rPr>
              <a:t>is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why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5">
                <a:latin typeface="Arial MT"/>
                <a:cs typeface="Arial MT"/>
              </a:rPr>
              <a:t>I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am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happy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25">
                <a:latin typeface="Arial MT"/>
                <a:cs typeface="Arial MT"/>
              </a:rPr>
              <a:t>to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welcome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Richard </a:t>
            </a:r>
            <a:r>
              <a:rPr dirty="0" sz="1500" spc="-40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Blank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25">
                <a:latin typeface="Arial MT"/>
                <a:cs typeface="Arial MT"/>
              </a:rPr>
              <a:t>to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the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podcast.Richard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20">
                <a:latin typeface="Arial MT"/>
                <a:cs typeface="Arial MT"/>
              </a:rPr>
              <a:t>is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the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CEO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25">
                <a:latin typeface="Arial MT"/>
                <a:cs typeface="Arial MT"/>
              </a:rPr>
              <a:t>of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the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largest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Costa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Rica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Call </a:t>
            </a:r>
            <a:r>
              <a:rPr dirty="0" sz="1500" spc="-40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centre.</a:t>
            </a:r>
            <a:endParaRPr sz="1500">
              <a:latin typeface="Arial MT"/>
              <a:cs typeface="Arial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31950" y="3489325"/>
            <a:ext cx="4305300" cy="4867275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19100" y="8595359"/>
            <a:ext cx="656590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Every </a:t>
            </a:r>
            <a:r>
              <a:rPr dirty="0" sz="1250" spc="5">
                <a:latin typeface="Arial MT"/>
                <a:cs typeface="Arial MT"/>
              </a:rPr>
              <a:t>two </a:t>
            </a:r>
            <a:r>
              <a:rPr dirty="0" sz="1250">
                <a:latin typeface="Arial MT"/>
                <a:cs typeface="Arial MT"/>
              </a:rPr>
              <a:t>weeks,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my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purpose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5">
                <a:latin typeface="Arial MT"/>
                <a:cs typeface="Arial MT"/>
              </a:rPr>
              <a:t> to </a:t>
            </a:r>
            <a:r>
              <a:rPr dirty="0" sz="1250">
                <a:latin typeface="Arial MT"/>
                <a:cs typeface="Arial MT"/>
              </a:rPr>
              <a:t>bring</a:t>
            </a:r>
            <a:r>
              <a:rPr dirty="0" sz="1250" spc="5">
                <a:latin typeface="Arial MT"/>
                <a:cs typeface="Arial MT"/>
              </a:rPr>
              <a:t> you </a:t>
            </a:r>
            <a:r>
              <a:rPr dirty="0" sz="1250">
                <a:latin typeface="Arial MT"/>
                <a:cs typeface="Arial MT"/>
              </a:rPr>
              <a:t>through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journey</a:t>
            </a:r>
            <a:r>
              <a:rPr dirty="0" sz="1250" spc="5">
                <a:latin typeface="Arial MT"/>
                <a:cs typeface="Arial MT"/>
              </a:rPr>
              <a:t> of </a:t>
            </a:r>
            <a:r>
              <a:rPr dirty="0" sz="1250">
                <a:latin typeface="Arial MT"/>
                <a:cs typeface="Arial MT"/>
              </a:rPr>
              <a:t>Neurodiversity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awareness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skillsets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workplace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4825" y="355600"/>
            <a:ext cx="4019550" cy="401955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9100" y="4613910"/>
            <a:ext cx="6346190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This is all about transforming </a:t>
            </a:r>
            <a:r>
              <a:rPr dirty="0" sz="1250" spc="5">
                <a:latin typeface="Arial MT"/>
                <a:cs typeface="Arial MT"/>
              </a:rPr>
              <a:t>our </a:t>
            </a:r>
            <a:r>
              <a:rPr dirty="0" sz="1250">
                <a:latin typeface="Arial MT"/>
                <a:cs typeface="Arial MT"/>
              </a:rPr>
              <a:t>mindset, finding purpose, discovering </a:t>
            </a:r>
            <a:r>
              <a:rPr dirty="0" sz="1250" spc="5">
                <a:latin typeface="Arial MT"/>
                <a:cs typeface="Arial MT"/>
              </a:rPr>
              <a:t>our </a:t>
            </a:r>
            <a:r>
              <a:rPr dirty="0" sz="1250">
                <a:latin typeface="Arial MT"/>
                <a:cs typeface="Arial MT"/>
              </a:rPr>
              <a:t>superpowers,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setting clear goals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creating solutions that will increase productivity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profitability </a:t>
            </a:r>
            <a:r>
              <a:rPr dirty="0" sz="1250" spc="5">
                <a:latin typeface="Arial MT"/>
                <a:cs typeface="Arial MT"/>
              </a:rPr>
              <a:t>by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becoming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more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inclusive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diverse.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8625" y="355600"/>
            <a:ext cx="4181475" cy="60959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9100" y="6433184"/>
            <a:ext cx="6624955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I would </a:t>
            </a:r>
            <a:r>
              <a:rPr dirty="0" sz="1250">
                <a:latin typeface="Arial MT"/>
                <a:cs typeface="Arial MT"/>
              </a:rPr>
              <a:t>like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illustrate </a:t>
            </a:r>
            <a:r>
              <a:rPr dirty="0" sz="1250" spc="5">
                <a:latin typeface="Arial MT"/>
                <a:cs typeface="Arial MT"/>
              </a:rPr>
              <a:t>how </a:t>
            </a:r>
            <a:r>
              <a:rPr dirty="0" sz="1250" spc="10">
                <a:latin typeface="Arial MT"/>
                <a:cs typeface="Arial MT"/>
              </a:rPr>
              <a:t>my </a:t>
            </a:r>
            <a:r>
              <a:rPr dirty="0" sz="1250" spc="5">
                <a:latin typeface="Arial MT"/>
                <a:cs typeface="Arial MT"/>
              </a:rPr>
              <a:t>new </a:t>
            </a:r>
            <a:r>
              <a:rPr dirty="0" sz="1250">
                <a:latin typeface="Arial MT"/>
                <a:cs typeface="Arial MT"/>
              </a:rPr>
              <a:t>venture </a:t>
            </a:r>
            <a:r>
              <a:rPr dirty="0" sz="1250" spc="5">
                <a:latin typeface="Arial MT"/>
                <a:cs typeface="Arial MT"/>
              </a:rPr>
              <a:t>came </a:t>
            </a:r>
            <a:r>
              <a:rPr dirty="0" sz="1250">
                <a:latin typeface="Arial MT"/>
                <a:cs typeface="Arial MT"/>
              </a:rPr>
              <a:t>about </a:t>
            </a:r>
            <a:r>
              <a:rPr dirty="0" sz="1250" spc="5">
                <a:latin typeface="Arial MT"/>
                <a:cs typeface="Arial MT"/>
              </a:rPr>
              <a:t>and to do </a:t>
            </a:r>
            <a:r>
              <a:rPr dirty="0" sz="1250">
                <a:latin typeface="Arial MT"/>
                <a:cs typeface="Arial MT"/>
              </a:rPr>
              <a:t>that </a:t>
            </a:r>
            <a:r>
              <a:rPr dirty="0" sz="1250" spc="5">
                <a:latin typeface="Arial MT"/>
                <a:cs typeface="Arial MT"/>
              </a:rPr>
              <a:t>I have to </a:t>
            </a:r>
            <a:r>
              <a:rPr dirty="0" sz="1250">
                <a:latin typeface="Arial MT"/>
                <a:cs typeface="Arial MT"/>
              </a:rPr>
              <a:t>tell </a:t>
            </a:r>
            <a:r>
              <a:rPr dirty="0" sz="1250" spc="5">
                <a:latin typeface="Arial MT"/>
                <a:cs typeface="Arial MT"/>
              </a:rPr>
              <a:t>you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bit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more </a:t>
            </a:r>
            <a:r>
              <a:rPr dirty="0" sz="1250">
                <a:latin typeface="Arial MT"/>
                <a:cs typeface="Arial MT"/>
              </a:rPr>
              <a:t>about myself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 spc="10">
                <a:latin typeface="Arial MT"/>
                <a:cs typeface="Arial MT"/>
              </a:rPr>
              <a:t>my </a:t>
            </a:r>
            <a:r>
              <a:rPr dirty="0" sz="1250" spc="-10">
                <a:latin typeface="Arial MT"/>
                <a:cs typeface="Arial MT"/>
              </a:rPr>
              <a:t>journey. Hopefully, </a:t>
            </a:r>
            <a:r>
              <a:rPr dirty="0" sz="1250">
                <a:latin typeface="Arial MT"/>
                <a:cs typeface="Arial MT"/>
              </a:rPr>
              <a:t>this will inspire </a:t>
            </a:r>
            <a:r>
              <a:rPr dirty="0" sz="1250" spc="5">
                <a:latin typeface="Arial MT"/>
                <a:cs typeface="Arial MT"/>
              </a:rPr>
              <a:t>you to </a:t>
            </a:r>
            <a:r>
              <a:rPr dirty="0" sz="1250">
                <a:latin typeface="Arial MT"/>
                <a:cs typeface="Arial MT"/>
              </a:rPr>
              <a:t>accept yourself for </a:t>
            </a:r>
            <a:r>
              <a:rPr dirty="0" sz="1250" spc="5">
                <a:latin typeface="Arial MT"/>
                <a:cs typeface="Arial MT"/>
              </a:rPr>
              <a:t>who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you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be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relate.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3275" y="355601"/>
            <a:ext cx="5972175" cy="592454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9100" y="6261734"/>
            <a:ext cx="6602095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I </a:t>
            </a:r>
            <a:r>
              <a:rPr dirty="0" sz="1250" spc="10">
                <a:latin typeface="Arial MT"/>
                <a:cs typeface="Arial MT"/>
              </a:rPr>
              <a:t>am </a:t>
            </a:r>
            <a:r>
              <a:rPr dirty="0" sz="1250">
                <a:latin typeface="Arial MT"/>
                <a:cs typeface="Arial MT"/>
              </a:rPr>
              <a:t>neurodiverse... not sure </a:t>
            </a:r>
            <a:r>
              <a:rPr dirty="0" sz="1250" spc="5">
                <a:latin typeface="Arial MT"/>
                <a:cs typeface="Arial MT"/>
              </a:rPr>
              <a:t>what </a:t>
            </a:r>
            <a:r>
              <a:rPr dirty="0" sz="1250">
                <a:latin typeface="Arial MT"/>
                <a:cs typeface="Arial MT"/>
              </a:rPr>
              <a:t>that is...? </a:t>
            </a:r>
            <a:r>
              <a:rPr dirty="0" sz="1250" spc="-5">
                <a:latin typeface="Arial MT"/>
                <a:cs typeface="Arial MT"/>
              </a:rPr>
              <a:t>Well, </a:t>
            </a:r>
            <a:r>
              <a:rPr dirty="0" sz="1250">
                <a:latin typeface="Arial MT"/>
                <a:cs typeface="Arial MT"/>
              </a:rPr>
              <a:t>simply put, </a:t>
            </a:r>
            <a:r>
              <a:rPr dirty="0" sz="1250" spc="-5">
                <a:latin typeface="Arial MT"/>
                <a:cs typeface="Arial MT"/>
              </a:rPr>
              <a:t>it's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person </a:t>
            </a:r>
            <a:r>
              <a:rPr dirty="0" sz="1250" spc="5">
                <a:latin typeface="Arial MT"/>
                <a:cs typeface="Arial MT"/>
              </a:rPr>
              <a:t>who has been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diagnosed with </a:t>
            </a:r>
            <a:r>
              <a:rPr dirty="0" sz="1250" spc="5">
                <a:latin typeface="Arial MT"/>
                <a:cs typeface="Arial MT"/>
              </a:rPr>
              <a:t>one or more </a:t>
            </a:r>
            <a:r>
              <a:rPr dirty="0" sz="1250">
                <a:latin typeface="Arial MT"/>
                <a:cs typeface="Arial MT"/>
              </a:rPr>
              <a:t>learning disabilities. </a:t>
            </a:r>
            <a:r>
              <a:rPr dirty="0" sz="1250" spc="5">
                <a:latin typeface="Arial MT"/>
                <a:cs typeface="Arial MT"/>
              </a:rPr>
              <a:t>In </a:t>
            </a:r>
            <a:r>
              <a:rPr dirty="0" sz="1250" spc="10">
                <a:latin typeface="Arial MT"/>
                <a:cs typeface="Arial MT"/>
              </a:rPr>
              <a:t>my </a:t>
            </a:r>
            <a:r>
              <a:rPr dirty="0" sz="1250">
                <a:latin typeface="Arial MT"/>
                <a:cs typeface="Arial MT"/>
              </a:rPr>
              <a:t>case, </a:t>
            </a:r>
            <a:r>
              <a:rPr dirty="0" sz="1250" spc="5">
                <a:latin typeface="Arial MT"/>
                <a:cs typeface="Arial MT"/>
              </a:rPr>
              <a:t>I have </a:t>
            </a:r>
            <a:r>
              <a:rPr dirty="0" sz="1250">
                <a:latin typeface="Arial MT"/>
                <a:cs typeface="Arial MT"/>
              </a:rPr>
              <a:t>few; </a:t>
            </a:r>
            <a:r>
              <a:rPr dirty="0" sz="1250" spc="-5">
                <a:latin typeface="Arial MT"/>
                <a:cs typeface="Arial MT"/>
              </a:rPr>
              <a:t>Visual </a:t>
            </a:r>
            <a:r>
              <a:rPr dirty="0" sz="1250" spc="-10">
                <a:latin typeface="Arial MT"/>
                <a:cs typeface="Arial MT"/>
              </a:rPr>
              <a:t>Motor, </a:t>
            </a:r>
            <a:r>
              <a:rPr dirty="0" sz="1250" spc="-5">
                <a:latin typeface="Arial MT"/>
                <a:cs typeface="Arial MT"/>
              </a:rPr>
              <a:t>Visual </a:t>
            </a:r>
            <a:r>
              <a:rPr dirty="0" sz="1250">
                <a:latin typeface="Arial MT"/>
                <a:cs typeface="Arial MT"/>
              </a:rPr>
              <a:t> Perception, Working </a:t>
            </a:r>
            <a:r>
              <a:rPr dirty="0" sz="1250" spc="-10">
                <a:latin typeface="Arial MT"/>
                <a:cs typeface="Arial MT"/>
              </a:rPr>
              <a:t>Memory,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Dyslexia. This </a:t>
            </a:r>
            <a:r>
              <a:rPr dirty="0" sz="1250" spc="5">
                <a:latin typeface="Arial MT"/>
                <a:cs typeface="Arial MT"/>
              </a:rPr>
              <a:t>has been </a:t>
            </a:r>
            <a:r>
              <a:rPr dirty="0" sz="1250">
                <a:latin typeface="Arial MT"/>
                <a:cs typeface="Arial MT"/>
              </a:rPr>
              <a:t>both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struggle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blessing for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me;</a:t>
            </a:r>
            <a:r>
              <a:rPr dirty="0" sz="1250">
                <a:latin typeface="Arial MT"/>
                <a:cs typeface="Arial MT"/>
              </a:rPr>
              <a:t> over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course</a:t>
            </a:r>
            <a:r>
              <a:rPr dirty="0" sz="1250" spc="5">
                <a:latin typeface="Arial MT"/>
                <a:cs typeface="Arial MT"/>
              </a:rPr>
              <a:t> of </a:t>
            </a:r>
            <a:r>
              <a:rPr dirty="0" sz="1250" spc="10">
                <a:latin typeface="Arial MT"/>
                <a:cs typeface="Arial MT"/>
              </a:rPr>
              <a:t>my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education, relationships,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employment</a:t>
            </a:r>
            <a:r>
              <a:rPr dirty="0" sz="1250" spc="5">
                <a:latin typeface="Arial MT"/>
                <a:cs typeface="Arial MT"/>
              </a:rPr>
              <a:t> and </a:t>
            </a:r>
            <a:r>
              <a:rPr dirty="0" sz="1250" spc="10">
                <a:latin typeface="Arial MT"/>
                <a:cs typeface="Arial MT"/>
              </a:rPr>
              <a:t>my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various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businesses.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8625" y="355601"/>
            <a:ext cx="4171950" cy="466725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9100" y="5004435"/>
            <a:ext cx="6705600" cy="233045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133800"/>
              </a:lnSpc>
              <a:spcBef>
                <a:spcPts val="110"/>
              </a:spcBef>
            </a:pPr>
            <a:r>
              <a:rPr dirty="0" sz="1250" spc="5">
                <a:latin typeface="Arial MT"/>
                <a:cs typeface="Arial MT"/>
              </a:rPr>
              <a:t>I was </a:t>
            </a:r>
            <a:r>
              <a:rPr dirty="0" sz="1250">
                <a:latin typeface="Arial MT"/>
                <a:cs typeface="Arial MT"/>
              </a:rPr>
              <a:t>diagnosed with visual motor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visual perception </a:t>
            </a:r>
            <a:r>
              <a:rPr dirty="0" sz="1250" spc="5">
                <a:latin typeface="Arial MT"/>
                <a:cs typeface="Arial MT"/>
              </a:rPr>
              <a:t>at </a:t>
            </a:r>
            <a:r>
              <a:rPr dirty="0" sz="1250">
                <a:latin typeface="Arial MT"/>
                <a:cs typeface="Arial MT"/>
              </a:rPr>
              <a:t>school </a:t>
            </a:r>
            <a:r>
              <a:rPr dirty="0" sz="1250" spc="5">
                <a:latin typeface="Arial MT"/>
                <a:cs typeface="Arial MT"/>
              </a:rPr>
              <a:t>age and to </a:t>
            </a:r>
            <a:r>
              <a:rPr dirty="0" sz="1250">
                <a:latin typeface="Arial MT"/>
                <a:cs typeface="Arial MT"/>
              </a:rPr>
              <a:t>this </a:t>
            </a:r>
            <a:r>
              <a:rPr dirty="0" sz="1250" spc="5">
                <a:latin typeface="Arial MT"/>
                <a:cs typeface="Arial MT"/>
              </a:rPr>
              <a:t>day I </a:t>
            </a:r>
            <a:r>
              <a:rPr dirty="0" sz="1250" spc="10">
                <a:latin typeface="Arial MT"/>
                <a:cs typeface="Arial MT"/>
              </a:rPr>
              <a:t>am </a:t>
            </a:r>
            <a:r>
              <a:rPr dirty="0" sz="1250" spc="-5">
                <a:latin typeface="Arial MT"/>
                <a:cs typeface="Arial MT"/>
              </a:rPr>
              <a:t>still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trying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fully understand </a:t>
            </a:r>
            <a:r>
              <a:rPr dirty="0" sz="1250" spc="5">
                <a:latin typeface="Arial MT"/>
                <a:cs typeface="Arial MT"/>
              </a:rPr>
              <a:t>what </a:t>
            </a:r>
            <a:r>
              <a:rPr dirty="0" sz="1250">
                <a:latin typeface="Arial MT"/>
                <a:cs typeface="Arial MT"/>
              </a:rPr>
              <a:t>they </a:t>
            </a:r>
            <a:r>
              <a:rPr dirty="0" sz="1250" spc="5">
                <a:latin typeface="Arial MT"/>
                <a:cs typeface="Arial MT"/>
              </a:rPr>
              <a:t>mean. Both </a:t>
            </a:r>
            <a:r>
              <a:rPr dirty="0" sz="1250" spc="10">
                <a:latin typeface="Arial MT"/>
                <a:cs typeface="Arial MT"/>
              </a:rPr>
              <a:t>my </a:t>
            </a:r>
            <a:r>
              <a:rPr dirty="0" sz="1250">
                <a:latin typeface="Arial MT"/>
                <a:cs typeface="Arial MT"/>
              </a:rPr>
              <a:t>family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teachers </a:t>
            </a:r>
            <a:r>
              <a:rPr dirty="0" sz="1250" spc="5">
                <a:latin typeface="Arial MT"/>
                <a:cs typeface="Arial MT"/>
              </a:rPr>
              <a:t>were </a:t>
            </a:r>
            <a:r>
              <a:rPr dirty="0" sz="1250">
                <a:latin typeface="Arial MT"/>
                <a:cs typeface="Arial MT"/>
              </a:rPr>
              <a:t>not able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 spc="-5">
                <a:latin typeface="Arial MT"/>
                <a:cs typeface="Arial MT"/>
              </a:rPr>
              <a:t>offer 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me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sufficient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support. Struggling</a:t>
            </a:r>
            <a:r>
              <a:rPr dirty="0" sz="1250" spc="5">
                <a:latin typeface="Arial MT"/>
                <a:cs typeface="Arial MT"/>
              </a:rPr>
              <a:t> at </a:t>
            </a:r>
            <a:r>
              <a:rPr dirty="0" sz="1250">
                <a:latin typeface="Arial MT"/>
                <a:cs typeface="Arial MT"/>
              </a:rPr>
              <a:t>school </a:t>
            </a:r>
            <a:r>
              <a:rPr dirty="0" sz="1250" spc="5">
                <a:latin typeface="Arial MT"/>
                <a:cs typeface="Arial MT"/>
              </a:rPr>
              <a:t>became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5">
                <a:latin typeface="Arial MT"/>
                <a:cs typeface="Arial MT"/>
              </a:rPr>
              <a:t> norm</a:t>
            </a:r>
            <a:r>
              <a:rPr dirty="0" sz="1250">
                <a:latin typeface="Arial MT"/>
                <a:cs typeface="Arial MT"/>
              </a:rPr>
              <a:t> for</a:t>
            </a:r>
            <a:r>
              <a:rPr dirty="0" sz="1250" spc="5">
                <a:latin typeface="Arial MT"/>
                <a:cs typeface="Arial MT"/>
              </a:rPr>
              <a:t> me, </a:t>
            </a:r>
            <a:r>
              <a:rPr dirty="0" sz="1250">
                <a:latin typeface="Arial MT"/>
                <a:cs typeface="Arial MT"/>
              </a:rPr>
              <a:t>but </a:t>
            </a:r>
            <a:r>
              <a:rPr dirty="0" sz="1250" spc="5">
                <a:latin typeface="Arial MT"/>
                <a:cs typeface="Arial MT"/>
              </a:rPr>
              <a:t>I </a:t>
            </a:r>
            <a:r>
              <a:rPr dirty="0" sz="1250">
                <a:latin typeface="Arial MT"/>
                <a:cs typeface="Arial MT"/>
              </a:rPr>
              <a:t>persevered.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Despite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these challenges, </a:t>
            </a:r>
            <a:r>
              <a:rPr dirty="0" sz="1250" spc="5">
                <a:latin typeface="Arial MT"/>
                <a:cs typeface="Arial MT"/>
              </a:rPr>
              <a:t>I </a:t>
            </a:r>
            <a:r>
              <a:rPr dirty="0" sz="1250">
                <a:latin typeface="Arial MT"/>
                <a:cs typeface="Arial MT"/>
              </a:rPr>
              <a:t>earned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Bachelor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Fine Arts </a:t>
            </a:r>
            <a:r>
              <a:rPr dirty="0" sz="1250" spc="5">
                <a:latin typeface="Arial MT"/>
                <a:cs typeface="Arial MT"/>
              </a:rPr>
              <a:t>from </a:t>
            </a:r>
            <a:r>
              <a:rPr dirty="0" sz="1250" spc="-25">
                <a:latin typeface="Arial MT"/>
                <a:cs typeface="Arial MT"/>
              </a:rPr>
              <a:t>York </a:t>
            </a:r>
            <a:r>
              <a:rPr dirty="0" sz="1250">
                <a:latin typeface="Arial MT"/>
                <a:cs typeface="Arial MT"/>
              </a:rPr>
              <a:t>University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then later </a:t>
            </a:r>
            <a:r>
              <a:rPr dirty="0" sz="1250" spc="5">
                <a:latin typeface="Arial MT"/>
                <a:cs typeface="Arial MT"/>
              </a:rPr>
              <a:t>on I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continued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study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Humber</a:t>
            </a:r>
            <a:r>
              <a:rPr dirty="0" sz="1250">
                <a:latin typeface="Arial MT"/>
                <a:cs typeface="Arial MT"/>
              </a:rPr>
              <a:t> College,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Toronto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Canada.</a:t>
            </a:r>
            <a:endParaRPr sz="1250">
              <a:latin typeface="Arial MT"/>
              <a:cs typeface="Arial MT"/>
            </a:endParaRPr>
          </a:p>
          <a:p>
            <a:pPr marL="12700" marR="62865">
              <a:lnSpc>
                <a:spcPct val="135000"/>
              </a:lnSpc>
            </a:pPr>
            <a:r>
              <a:rPr dirty="0" sz="1250" spc="10">
                <a:latin typeface="Arial MT"/>
                <a:cs typeface="Arial MT"/>
              </a:rPr>
              <a:t>My </a:t>
            </a:r>
            <a:r>
              <a:rPr dirty="0" sz="1250">
                <a:latin typeface="Arial MT"/>
                <a:cs typeface="Arial MT"/>
              </a:rPr>
              <a:t>path </a:t>
            </a:r>
            <a:r>
              <a:rPr dirty="0" sz="1250" spc="5">
                <a:latin typeface="Arial MT"/>
                <a:cs typeface="Arial MT"/>
              </a:rPr>
              <a:t>was </a:t>
            </a:r>
            <a:r>
              <a:rPr dirty="0" sz="1250">
                <a:latin typeface="Arial MT"/>
                <a:cs typeface="Arial MT"/>
              </a:rPr>
              <a:t>set.</a:t>
            </a:r>
            <a:r>
              <a:rPr dirty="0" sz="1250" spc="34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I would be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professional </a:t>
            </a:r>
            <a:r>
              <a:rPr dirty="0" sz="1250" spc="-5">
                <a:latin typeface="Arial MT"/>
                <a:cs typeface="Arial MT"/>
              </a:rPr>
              <a:t>photographer... </a:t>
            </a:r>
            <a:r>
              <a:rPr dirty="0" sz="1250" spc="5">
                <a:latin typeface="Arial MT"/>
                <a:cs typeface="Arial MT"/>
              </a:rPr>
              <a:t>and I </a:t>
            </a:r>
            <a:r>
              <a:rPr dirty="0" sz="1250">
                <a:latin typeface="Arial MT"/>
                <a:cs typeface="Arial MT"/>
              </a:rPr>
              <a:t>remained </a:t>
            </a:r>
            <a:r>
              <a:rPr dirty="0" sz="1250" spc="5">
                <a:latin typeface="Arial MT"/>
                <a:cs typeface="Arial MT"/>
              </a:rPr>
              <a:t>on </a:t>
            </a:r>
            <a:r>
              <a:rPr dirty="0" sz="1250">
                <a:latin typeface="Arial MT"/>
                <a:cs typeface="Arial MT"/>
              </a:rPr>
              <a:t>that path for </a:t>
            </a:r>
            <a:r>
              <a:rPr dirty="0" sz="1250" spc="5">
                <a:latin typeface="Arial MT"/>
                <a:cs typeface="Arial MT"/>
              </a:rPr>
              <a:t> 20+ </a:t>
            </a:r>
            <a:r>
              <a:rPr dirty="0" sz="1250">
                <a:latin typeface="Arial MT"/>
                <a:cs typeface="Arial MT"/>
              </a:rPr>
              <a:t>years. </a:t>
            </a:r>
            <a:r>
              <a:rPr dirty="0" sz="1250" spc="5">
                <a:latin typeface="Arial MT"/>
                <a:cs typeface="Arial MT"/>
              </a:rPr>
              <a:t>Over </a:t>
            </a:r>
            <a:r>
              <a:rPr dirty="0" sz="1250" spc="10">
                <a:latin typeface="Arial MT"/>
                <a:cs typeface="Arial MT"/>
              </a:rPr>
              <a:t>my </a:t>
            </a:r>
            <a:r>
              <a:rPr dirty="0" sz="1250">
                <a:latin typeface="Arial MT"/>
                <a:cs typeface="Arial MT"/>
              </a:rPr>
              <a:t>years following this path, </a:t>
            </a:r>
            <a:r>
              <a:rPr dirty="0" sz="1250" spc="5">
                <a:latin typeface="Arial MT"/>
                <a:cs typeface="Arial MT"/>
              </a:rPr>
              <a:t>I </a:t>
            </a:r>
            <a:r>
              <a:rPr dirty="0" sz="1250">
                <a:latin typeface="Arial MT"/>
                <a:cs typeface="Arial MT"/>
              </a:rPr>
              <a:t>developed </a:t>
            </a:r>
            <a:r>
              <a:rPr dirty="0" sz="1250" spc="10">
                <a:latin typeface="Arial MT"/>
                <a:cs typeface="Arial MT"/>
              </a:rPr>
              <a:t>my </a:t>
            </a:r>
            <a:r>
              <a:rPr dirty="0" sz="1250">
                <a:latin typeface="Arial MT"/>
                <a:cs typeface="Arial MT"/>
              </a:rPr>
              <a:t>entrepreneurial skills in order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be </a:t>
            </a:r>
            <a:r>
              <a:rPr dirty="0" sz="1250">
                <a:latin typeface="Arial MT"/>
                <a:cs typeface="Arial MT"/>
              </a:rPr>
              <a:t>able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consult </a:t>
            </a:r>
            <a:r>
              <a:rPr dirty="0" sz="1250" spc="5">
                <a:latin typeface="Arial MT"/>
                <a:cs typeface="Arial MT"/>
              </a:rPr>
              <a:t>many </a:t>
            </a:r>
            <a:r>
              <a:rPr dirty="0" sz="1250">
                <a:latin typeface="Arial MT"/>
                <a:cs typeface="Arial MT"/>
              </a:rPr>
              <a:t>clients with their projects, objectives, social </a:t>
            </a:r>
            <a:r>
              <a:rPr dirty="0" sz="1250" spc="5">
                <a:latin typeface="Arial MT"/>
                <a:cs typeface="Arial MT"/>
              </a:rPr>
              <a:t>media </a:t>
            </a:r>
            <a:r>
              <a:rPr dirty="0" sz="1250">
                <a:latin typeface="Arial MT"/>
                <a:cs typeface="Arial MT"/>
              </a:rPr>
              <a:t>marketing,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development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client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relations.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17800" y="7423150"/>
            <a:ext cx="2133600" cy="214312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19100" y="9547860"/>
            <a:ext cx="6704965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In </a:t>
            </a:r>
            <a:r>
              <a:rPr dirty="0" sz="1250">
                <a:latin typeface="Arial MT"/>
                <a:cs typeface="Arial MT"/>
              </a:rPr>
              <a:t>2014, </a:t>
            </a:r>
            <a:r>
              <a:rPr dirty="0" sz="1250" spc="10">
                <a:latin typeface="Arial MT"/>
                <a:cs typeface="Arial MT"/>
              </a:rPr>
              <a:t>we </a:t>
            </a:r>
            <a:r>
              <a:rPr dirty="0" sz="1250" spc="5">
                <a:latin typeface="Arial MT"/>
                <a:cs typeface="Arial MT"/>
              </a:rPr>
              <a:t>embarked on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5">
                <a:latin typeface="Arial MT"/>
                <a:cs typeface="Arial MT"/>
              </a:rPr>
              <a:t>new </a:t>
            </a:r>
            <a:r>
              <a:rPr dirty="0" sz="1250">
                <a:latin typeface="Arial MT"/>
                <a:cs typeface="Arial MT"/>
              </a:rPr>
              <a:t>adventure out </a:t>
            </a:r>
            <a:r>
              <a:rPr dirty="0" sz="1250" spc="5">
                <a:latin typeface="Arial MT"/>
                <a:cs typeface="Arial MT"/>
              </a:rPr>
              <a:t>of Canada and moved to </a:t>
            </a:r>
            <a:r>
              <a:rPr dirty="0" sz="1250">
                <a:latin typeface="Arial MT"/>
                <a:cs typeface="Arial MT"/>
              </a:rPr>
              <a:t>Malta </a:t>
            </a:r>
            <a:r>
              <a:rPr dirty="0" sz="1250" spc="5">
                <a:latin typeface="Arial MT"/>
                <a:cs typeface="Arial MT"/>
              </a:rPr>
              <a:t>as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-15">
                <a:latin typeface="Arial MT"/>
                <a:cs typeface="Arial MT"/>
              </a:rPr>
              <a:t>family,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seek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new</a:t>
            </a:r>
            <a:r>
              <a:rPr dirty="0" sz="1250">
                <a:latin typeface="Arial MT"/>
                <a:cs typeface="Arial MT"/>
              </a:rPr>
              <a:t> challenges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opportunities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 us.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This is</a:t>
            </a:r>
            <a:r>
              <a:rPr dirty="0" sz="1250" spc="5">
                <a:latin typeface="Arial MT"/>
                <a:cs typeface="Arial MT"/>
              </a:rPr>
              <a:t> where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I</a:t>
            </a:r>
            <a:r>
              <a:rPr dirty="0" sz="1250">
                <a:latin typeface="Arial MT"/>
                <a:cs typeface="Arial MT"/>
              </a:rPr>
              <a:t> re-evaluated </a:t>
            </a:r>
            <a:r>
              <a:rPr dirty="0" sz="1250" spc="10">
                <a:latin typeface="Arial MT"/>
                <a:cs typeface="Arial MT"/>
              </a:rPr>
              <a:t>my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path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took </a:t>
            </a:r>
            <a:r>
              <a:rPr dirty="0" sz="1250" spc="10">
                <a:latin typeface="Arial MT"/>
                <a:cs typeface="Arial MT"/>
              </a:rPr>
              <a:t>a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9100" y="289558"/>
            <a:ext cx="6730365" cy="1558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188595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step </a:t>
            </a:r>
            <a:r>
              <a:rPr dirty="0" sz="1250" spc="5">
                <a:latin typeface="Arial MT"/>
                <a:cs typeface="Arial MT"/>
              </a:rPr>
              <a:t>back from</a:t>
            </a:r>
            <a:r>
              <a:rPr dirty="0" sz="1250">
                <a:latin typeface="Arial MT"/>
                <a:cs typeface="Arial MT"/>
              </a:rPr>
              <a:t> photography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order</a:t>
            </a:r>
            <a:r>
              <a:rPr dirty="0" sz="1250" spc="5">
                <a:latin typeface="Arial MT"/>
                <a:cs typeface="Arial MT"/>
              </a:rPr>
              <a:t> to </a:t>
            </a:r>
            <a:r>
              <a:rPr dirty="0" sz="1250">
                <a:latin typeface="Arial MT"/>
                <a:cs typeface="Arial MT"/>
              </a:rPr>
              <a:t>focus </a:t>
            </a:r>
            <a:r>
              <a:rPr dirty="0" sz="1250" spc="5">
                <a:latin typeface="Arial MT"/>
                <a:cs typeface="Arial MT"/>
              </a:rPr>
              <a:t>on </a:t>
            </a:r>
            <a:r>
              <a:rPr dirty="0" sz="1250">
                <a:latin typeface="Arial MT"/>
                <a:cs typeface="Arial MT"/>
              </a:rPr>
              <a:t>other business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opportunities.</a:t>
            </a:r>
            <a:r>
              <a:rPr dirty="0" sz="1250" spc="5">
                <a:latin typeface="Arial MT"/>
                <a:cs typeface="Arial MT"/>
              </a:rPr>
              <a:t> I</a:t>
            </a:r>
            <a:r>
              <a:rPr dirty="0" sz="1250">
                <a:latin typeface="Arial MT"/>
                <a:cs typeface="Arial MT"/>
              </a:rPr>
              <a:t> carved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-33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new </a:t>
            </a:r>
            <a:r>
              <a:rPr dirty="0" sz="1250">
                <a:latin typeface="Arial MT"/>
                <a:cs typeface="Arial MT"/>
              </a:rPr>
              <a:t>path for myself </a:t>
            </a:r>
            <a:r>
              <a:rPr dirty="0" sz="1250" spc="5">
                <a:latin typeface="Arial MT"/>
                <a:cs typeface="Arial MT"/>
              </a:rPr>
              <a:t>where I worked </a:t>
            </a:r>
            <a:r>
              <a:rPr dirty="0" sz="1250">
                <a:latin typeface="Arial MT"/>
                <a:cs typeface="Arial MT"/>
              </a:rPr>
              <a:t>with various companies in project </a:t>
            </a:r>
            <a:r>
              <a:rPr dirty="0" sz="1250" spc="5">
                <a:latin typeface="Arial MT"/>
                <a:cs typeface="Arial MT"/>
              </a:rPr>
              <a:t>management and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development.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2500"/>
              </a:lnSpc>
              <a:spcBef>
                <a:spcPts val="35"/>
              </a:spcBef>
            </a:pPr>
            <a:r>
              <a:rPr dirty="0" sz="1250" spc="5">
                <a:latin typeface="Arial MT"/>
                <a:cs typeface="Arial MT"/>
              </a:rPr>
              <a:t>2018 was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turning point for </a:t>
            </a:r>
            <a:r>
              <a:rPr dirty="0" sz="1250" spc="5">
                <a:latin typeface="Arial MT"/>
                <a:cs typeface="Arial MT"/>
              </a:rPr>
              <a:t>me. I was </a:t>
            </a:r>
            <a:r>
              <a:rPr dirty="0" sz="1250">
                <a:latin typeface="Arial MT"/>
                <a:cs typeface="Arial MT"/>
              </a:rPr>
              <a:t>in </a:t>
            </a:r>
            <a:r>
              <a:rPr dirty="0" sz="1250" spc="10">
                <a:latin typeface="Arial MT"/>
                <a:cs typeface="Arial MT"/>
              </a:rPr>
              <a:t>my </a:t>
            </a:r>
            <a:r>
              <a:rPr dirty="0" sz="1250">
                <a:latin typeface="Arial MT"/>
                <a:cs typeface="Arial MT"/>
              </a:rPr>
              <a:t>third job </a:t>
            </a:r>
            <a:r>
              <a:rPr dirty="0" sz="1250" spc="5">
                <a:latin typeface="Arial MT"/>
                <a:cs typeface="Arial MT"/>
              </a:rPr>
              <a:t>on </a:t>
            </a:r>
            <a:r>
              <a:rPr dirty="0" sz="1250">
                <a:latin typeface="Arial MT"/>
                <a:cs typeface="Arial MT"/>
              </a:rPr>
              <a:t>the island, which </a:t>
            </a:r>
            <a:r>
              <a:rPr dirty="0" sz="1250" spc="5">
                <a:latin typeface="Arial MT"/>
                <a:cs typeface="Arial MT"/>
              </a:rPr>
              <a:t>was </a:t>
            </a:r>
            <a:r>
              <a:rPr dirty="0" sz="1250">
                <a:latin typeface="Arial MT"/>
                <a:cs typeface="Arial MT"/>
              </a:rPr>
              <a:t>very stressful,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my</a:t>
            </a:r>
            <a:r>
              <a:rPr dirty="0" sz="1250">
                <a:latin typeface="Arial MT"/>
                <a:cs typeface="Arial MT"/>
              </a:rPr>
              <a:t> learning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disabilities </a:t>
            </a:r>
            <a:r>
              <a:rPr dirty="0" sz="1250" spc="5">
                <a:latin typeface="Arial MT"/>
                <a:cs typeface="Arial MT"/>
              </a:rPr>
              <a:t>were </a:t>
            </a:r>
            <a:r>
              <a:rPr dirty="0" sz="1250">
                <a:latin typeface="Arial MT"/>
                <a:cs typeface="Arial MT"/>
              </a:rPr>
              <a:t>showing, </a:t>
            </a:r>
            <a:r>
              <a:rPr dirty="0" sz="1250" spc="5">
                <a:latin typeface="Arial MT"/>
                <a:cs typeface="Arial MT"/>
              </a:rPr>
              <a:t>I </a:t>
            </a:r>
            <a:r>
              <a:rPr dirty="0" sz="1250">
                <a:latin typeface="Arial MT"/>
                <a:cs typeface="Arial MT"/>
              </a:rPr>
              <a:t>couldn’t hide</a:t>
            </a:r>
            <a:r>
              <a:rPr dirty="0" sz="1250" spc="5">
                <a:latin typeface="Arial MT"/>
                <a:cs typeface="Arial MT"/>
              </a:rPr>
              <a:t> them </a:t>
            </a:r>
            <a:r>
              <a:rPr dirty="0" sz="1250">
                <a:latin typeface="Arial MT"/>
                <a:cs typeface="Arial MT"/>
              </a:rPr>
              <a:t>anymore. It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affected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me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emotionally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which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turn</a:t>
            </a:r>
            <a:r>
              <a:rPr dirty="0" sz="1250" spc="-5">
                <a:latin typeface="Arial MT"/>
                <a:cs typeface="Arial MT"/>
              </a:rPr>
              <a:t> affected </a:t>
            </a:r>
            <a:r>
              <a:rPr dirty="0" sz="1250" spc="10">
                <a:latin typeface="Arial MT"/>
                <a:cs typeface="Arial MT"/>
              </a:rPr>
              <a:t>my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family...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94025" y="2441575"/>
            <a:ext cx="1609725" cy="79057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19100" y="3632833"/>
            <a:ext cx="6681470" cy="23304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4400"/>
              </a:lnSpc>
              <a:spcBef>
                <a:spcPts val="100"/>
              </a:spcBef>
            </a:pPr>
            <a:r>
              <a:rPr dirty="0" sz="1250" spc="5">
                <a:latin typeface="Arial MT"/>
                <a:cs typeface="Arial MT"/>
              </a:rPr>
              <a:t>Over </a:t>
            </a:r>
            <a:r>
              <a:rPr dirty="0" sz="1250">
                <a:latin typeface="Arial MT"/>
                <a:cs typeface="Arial MT"/>
              </a:rPr>
              <a:t>the years </a:t>
            </a:r>
            <a:r>
              <a:rPr dirty="0" sz="1250" spc="5">
                <a:latin typeface="Arial MT"/>
                <a:cs typeface="Arial MT"/>
              </a:rPr>
              <a:t>I had </a:t>
            </a:r>
            <a:r>
              <a:rPr dirty="0" sz="1250">
                <a:latin typeface="Arial MT"/>
                <a:cs typeface="Arial MT"/>
              </a:rPr>
              <a:t>searched for private support in relation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 spc="10">
                <a:latin typeface="Arial MT"/>
                <a:cs typeface="Arial MT"/>
              </a:rPr>
              <a:t>my </a:t>
            </a:r>
            <a:r>
              <a:rPr dirty="0" sz="1250">
                <a:latin typeface="Arial MT"/>
                <a:cs typeface="Arial MT"/>
              </a:rPr>
              <a:t>learning disabilities. This </a:t>
            </a:r>
            <a:r>
              <a:rPr dirty="0" sz="1250" spc="5">
                <a:latin typeface="Arial MT"/>
                <a:cs typeface="Arial MT"/>
              </a:rPr>
              <a:t> was</a:t>
            </a:r>
            <a:r>
              <a:rPr dirty="0" sz="1250">
                <a:latin typeface="Arial MT"/>
                <a:cs typeface="Arial MT"/>
              </a:rPr>
              <a:t> challenging</a:t>
            </a:r>
            <a:r>
              <a:rPr dirty="0" sz="1250" spc="5">
                <a:latin typeface="Arial MT"/>
                <a:cs typeface="Arial MT"/>
              </a:rPr>
              <a:t> as</a:t>
            </a:r>
            <a:r>
              <a:rPr dirty="0" sz="1250">
                <a:latin typeface="Arial MT"/>
                <a:cs typeface="Arial MT"/>
              </a:rPr>
              <a:t> learning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difficulties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are </a:t>
            </a:r>
            <a:r>
              <a:rPr dirty="0" sz="1250">
                <a:latin typeface="Arial MT"/>
                <a:cs typeface="Arial MT"/>
              </a:rPr>
              <a:t>often perceived</a:t>
            </a:r>
            <a:r>
              <a:rPr dirty="0" sz="1250" spc="5">
                <a:latin typeface="Arial MT"/>
                <a:cs typeface="Arial MT"/>
              </a:rPr>
              <a:t> as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>
                <a:latin typeface="Arial MT"/>
                <a:cs typeface="Arial MT"/>
              </a:rPr>
              <a:t> childhood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problem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thus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there is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very </a:t>
            </a:r>
            <a:r>
              <a:rPr dirty="0" sz="1250" spc="-5">
                <a:latin typeface="Arial MT"/>
                <a:cs typeface="Arial MT"/>
              </a:rPr>
              <a:t>little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support available</a:t>
            </a:r>
            <a:r>
              <a:rPr dirty="0" sz="1250" spc="5">
                <a:latin typeface="Arial MT"/>
                <a:cs typeface="Arial MT"/>
              </a:rPr>
              <a:t> to</a:t>
            </a:r>
            <a:r>
              <a:rPr dirty="0" sz="1250">
                <a:latin typeface="Arial MT"/>
                <a:cs typeface="Arial MT"/>
              </a:rPr>
              <a:t> adults.</a:t>
            </a:r>
            <a:r>
              <a:rPr dirty="0" sz="1250" spc="5">
                <a:latin typeface="Arial MT"/>
                <a:cs typeface="Arial MT"/>
              </a:rPr>
              <a:t> Not</a:t>
            </a:r>
            <a:r>
              <a:rPr dirty="0" sz="1250">
                <a:latin typeface="Arial MT"/>
                <a:cs typeface="Arial MT"/>
              </a:rPr>
              <a:t> being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able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find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support</a:t>
            </a:r>
            <a:r>
              <a:rPr dirty="0" sz="1250" spc="5">
                <a:latin typeface="Arial MT"/>
                <a:cs typeface="Arial MT"/>
              </a:rPr>
              <a:t> I</a:t>
            </a:r>
            <a:r>
              <a:rPr dirty="0" sz="1250">
                <a:latin typeface="Arial MT"/>
                <a:cs typeface="Arial MT"/>
              </a:rPr>
              <a:t> needed,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led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me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take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challenge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upon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myself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create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system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I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could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implement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help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me 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</a:t>
            </a:r>
            <a:r>
              <a:rPr dirty="0" sz="1250" spc="10">
                <a:latin typeface="Arial MT"/>
                <a:cs typeface="Arial MT"/>
              </a:rPr>
              <a:t>my </a:t>
            </a:r>
            <a:r>
              <a:rPr dirty="0" sz="1250">
                <a:latin typeface="Arial MT"/>
                <a:cs typeface="Arial MT"/>
              </a:rPr>
              <a:t>entrepreneurship. It entailed lots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trial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 spc="-10">
                <a:latin typeface="Arial MT"/>
                <a:cs typeface="Arial MT"/>
              </a:rPr>
              <a:t>error, </a:t>
            </a:r>
            <a:r>
              <a:rPr dirty="0" sz="1250" spc="5">
                <a:latin typeface="Arial MT"/>
                <a:cs typeface="Arial MT"/>
              </a:rPr>
              <a:t>many </a:t>
            </a:r>
            <a:r>
              <a:rPr dirty="0" sz="1250">
                <a:latin typeface="Arial MT"/>
                <a:cs typeface="Arial MT"/>
              </a:rPr>
              <a:t>workshops </a:t>
            </a:r>
            <a:r>
              <a:rPr dirty="0" sz="1250" spc="5">
                <a:latin typeface="Arial MT"/>
                <a:cs typeface="Arial MT"/>
              </a:rPr>
              <a:t>and books to </a:t>
            </a:r>
            <a:r>
              <a:rPr dirty="0" sz="1250">
                <a:latin typeface="Arial MT"/>
                <a:cs typeface="Arial MT"/>
              </a:rPr>
              <a:t>read. </a:t>
            </a:r>
            <a:r>
              <a:rPr dirty="0" sz="1250" spc="5">
                <a:latin typeface="Arial MT"/>
                <a:cs typeface="Arial MT"/>
              </a:rPr>
              <a:t> But </a:t>
            </a:r>
            <a:r>
              <a:rPr dirty="0" sz="1250">
                <a:latin typeface="Arial MT"/>
                <a:cs typeface="Arial MT"/>
              </a:rPr>
              <a:t>in the end, </a:t>
            </a:r>
            <a:r>
              <a:rPr dirty="0" sz="1250" spc="5">
                <a:latin typeface="Arial MT"/>
                <a:cs typeface="Arial MT"/>
              </a:rPr>
              <a:t>I </a:t>
            </a:r>
            <a:r>
              <a:rPr dirty="0" sz="1250">
                <a:latin typeface="Arial MT"/>
                <a:cs typeface="Arial MT"/>
              </a:rPr>
              <a:t>finally </a:t>
            </a:r>
            <a:r>
              <a:rPr dirty="0" sz="1250" spc="5">
                <a:latin typeface="Arial MT"/>
                <a:cs typeface="Arial MT"/>
              </a:rPr>
              <a:t>can say </a:t>
            </a:r>
            <a:r>
              <a:rPr dirty="0" sz="1250">
                <a:latin typeface="Arial MT"/>
                <a:cs typeface="Arial MT"/>
              </a:rPr>
              <a:t>that </a:t>
            </a:r>
            <a:r>
              <a:rPr dirty="0" sz="1250" spc="5">
                <a:latin typeface="Arial MT"/>
                <a:cs typeface="Arial MT"/>
              </a:rPr>
              <a:t>I have </a:t>
            </a:r>
            <a:r>
              <a:rPr dirty="0" sz="1250">
                <a:latin typeface="Arial MT"/>
                <a:cs typeface="Arial MT"/>
              </a:rPr>
              <a:t>created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Seven-Step </a:t>
            </a:r>
            <a:r>
              <a:rPr dirty="0" sz="1250" spc="-5">
                <a:latin typeface="Arial MT"/>
                <a:cs typeface="Arial MT"/>
              </a:rPr>
              <a:t>Transformative </a:t>
            </a:r>
            <a:r>
              <a:rPr dirty="0" sz="1250" spc="5">
                <a:latin typeface="Arial MT"/>
                <a:cs typeface="Arial MT"/>
              </a:rPr>
              <a:t>Management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Methodology</a:t>
            </a:r>
            <a:r>
              <a:rPr dirty="0" sz="1250" spc="38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(SSTMM)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solution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adults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learning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disabilities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who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are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either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running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 </a:t>
            </a:r>
            <a:r>
              <a:rPr dirty="0" sz="1250" spc="5">
                <a:latin typeface="Arial MT"/>
                <a:cs typeface="Arial MT"/>
              </a:rPr>
              <a:t>own </a:t>
            </a:r>
            <a:r>
              <a:rPr dirty="0" sz="1250">
                <a:latin typeface="Arial MT"/>
                <a:cs typeface="Arial MT"/>
              </a:rPr>
              <a:t>business </a:t>
            </a:r>
            <a:r>
              <a:rPr dirty="0" sz="1250" spc="5">
                <a:latin typeface="Arial MT"/>
                <a:cs typeface="Arial MT"/>
              </a:rPr>
              <a:t>or are </a:t>
            </a:r>
            <a:r>
              <a:rPr dirty="0" sz="1250">
                <a:latin typeface="Arial MT"/>
                <a:cs typeface="Arial MT"/>
              </a:rPr>
              <a:t>employed. </a:t>
            </a:r>
            <a:r>
              <a:rPr dirty="0" sz="1250" spc="5">
                <a:latin typeface="Arial MT"/>
                <a:cs typeface="Arial MT"/>
              </a:rPr>
              <a:t>I </a:t>
            </a:r>
            <a:r>
              <a:rPr dirty="0" sz="1250">
                <a:latin typeface="Arial MT"/>
                <a:cs typeface="Arial MT"/>
              </a:rPr>
              <a:t>believe that if it is implemented correctly it will greatly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improve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working environment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provide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>
                <a:latin typeface="Arial MT"/>
                <a:cs typeface="Arial MT"/>
              </a:rPr>
              <a:t> solution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>
                <a:latin typeface="Arial MT"/>
                <a:cs typeface="Arial MT"/>
              </a:rPr>
              <a:t> their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challenges.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27200" y="355600"/>
            <a:ext cx="4124325" cy="446722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9100" y="4804405"/>
            <a:ext cx="6462395" cy="33496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3131185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This </a:t>
            </a:r>
            <a:r>
              <a:rPr dirty="0" sz="1250" spc="5">
                <a:latin typeface="Arial MT"/>
                <a:cs typeface="Arial MT"/>
              </a:rPr>
              <a:t>was </a:t>
            </a:r>
            <a:r>
              <a:rPr dirty="0" sz="1250">
                <a:latin typeface="Arial MT"/>
                <a:cs typeface="Arial MT"/>
              </a:rPr>
              <a:t>the birth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 spc="10">
                <a:latin typeface="Arial MT"/>
                <a:cs typeface="Arial MT"/>
              </a:rPr>
              <a:t>my </a:t>
            </a:r>
            <a:r>
              <a:rPr dirty="0" sz="1250">
                <a:latin typeface="Arial MT"/>
                <a:cs typeface="Arial MT"/>
              </a:rPr>
              <a:t>consultancy business.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Joseph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15">
                <a:latin typeface="Arial MT"/>
                <a:cs typeface="Arial MT"/>
              </a:rPr>
              <a:t>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Muscat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 spc="-30">
                <a:latin typeface="Arial MT"/>
                <a:cs typeface="Arial MT"/>
              </a:rPr>
              <a:t>Take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leap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15">
                <a:latin typeface="Arial MT"/>
                <a:cs typeface="Arial MT"/>
              </a:rPr>
              <a:t>&amp;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transform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3900"/>
              </a:lnSpc>
              <a:spcBef>
                <a:spcPts val="15"/>
              </a:spcBef>
            </a:pPr>
            <a:r>
              <a:rPr dirty="0" sz="1250">
                <a:latin typeface="Arial MT"/>
                <a:cs typeface="Arial MT"/>
              </a:rPr>
              <a:t>Throughout </a:t>
            </a:r>
            <a:r>
              <a:rPr dirty="0" sz="1250" spc="10">
                <a:latin typeface="Arial MT"/>
                <a:cs typeface="Arial MT"/>
              </a:rPr>
              <a:t>my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extensive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experience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entrepreneurship</a:t>
            </a:r>
            <a:r>
              <a:rPr dirty="0" sz="1250" spc="5">
                <a:latin typeface="Arial MT"/>
                <a:cs typeface="Arial MT"/>
              </a:rPr>
              <a:t> and </a:t>
            </a:r>
            <a:r>
              <a:rPr dirty="0" sz="1250">
                <a:latin typeface="Arial MT"/>
                <a:cs typeface="Arial MT"/>
              </a:rPr>
              <a:t>various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professional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roles, </a:t>
            </a:r>
            <a:r>
              <a:rPr dirty="0" sz="1250" spc="5">
                <a:latin typeface="Arial MT"/>
                <a:cs typeface="Arial MT"/>
              </a:rPr>
              <a:t>I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have </a:t>
            </a:r>
            <a:r>
              <a:rPr dirty="0" sz="1250">
                <a:latin typeface="Arial MT"/>
                <a:cs typeface="Arial MT"/>
              </a:rPr>
              <a:t>encountered three significant challenges that </a:t>
            </a:r>
            <a:r>
              <a:rPr dirty="0" sz="1250" spc="5">
                <a:latin typeface="Arial MT"/>
                <a:cs typeface="Arial MT"/>
              </a:rPr>
              <a:t>have shaped </a:t>
            </a:r>
            <a:r>
              <a:rPr dirty="0" sz="1250" spc="10">
                <a:latin typeface="Arial MT"/>
                <a:cs typeface="Arial MT"/>
              </a:rPr>
              <a:t>my </a:t>
            </a:r>
            <a:r>
              <a:rPr dirty="0" sz="1250">
                <a:latin typeface="Arial MT"/>
                <a:cs typeface="Arial MT"/>
              </a:rPr>
              <a:t>understanding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the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importance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fostering Neurodivergent talent. </a:t>
            </a:r>
            <a:r>
              <a:rPr dirty="0" sz="1250" spc="-15">
                <a:latin typeface="Arial MT"/>
                <a:cs typeface="Arial MT"/>
              </a:rPr>
              <a:t>Firstly, </a:t>
            </a:r>
            <a:r>
              <a:rPr dirty="0" sz="1250">
                <a:latin typeface="Arial MT"/>
                <a:cs typeface="Arial MT"/>
              </a:rPr>
              <a:t>the lack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awareness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understanding </a:t>
            </a:r>
            <a:r>
              <a:rPr dirty="0" sz="1250" spc="5">
                <a:latin typeface="Arial MT"/>
                <a:cs typeface="Arial MT"/>
              </a:rPr>
              <a:t>among </a:t>
            </a:r>
            <a:r>
              <a:rPr dirty="0" sz="1250">
                <a:latin typeface="Arial MT"/>
                <a:cs typeface="Arial MT"/>
              </a:rPr>
              <a:t>employers</a:t>
            </a:r>
            <a:r>
              <a:rPr dirty="0" sz="1250" spc="5">
                <a:latin typeface="Arial MT"/>
                <a:cs typeface="Arial MT"/>
              </a:rPr>
              <a:t> and managers </a:t>
            </a:r>
            <a:r>
              <a:rPr dirty="0" sz="1250">
                <a:latin typeface="Arial MT"/>
                <a:cs typeface="Arial MT"/>
              </a:rPr>
              <a:t>regarding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unique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thinking</a:t>
            </a:r>
            <a:r>
              <a:rPr dirty="0" sz="1250" spc="5">
                <a:latin typeface="Arial MT"/>
                <a:cs typeface="Arial MT"/>
              </a:rPr>
              <a:t> and </a:t>
            </a:r>
            <a:r>
              <a:rPr dirty="0" sz="1250">
                <a:latin typeface="Arial MT"/>
                <a:cs typeface="Arial MT"/>
              </a:rPr>
              <a:t>working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styles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individuals with Neurodivergent traits. </a:t>
            </a:r>
            <a:r>
              <a:rPr dirty="0" sz="1250" spc="-10">
                <a:latin typeface="Arial MT"/>
                <a:cs typeface="Arial MT"/>
              </a:rPr>
              <a:t>Secondly, </a:t>
            </a:r>
            <a:r>
              <a:rPr dirty="0" sz="1250">
                <a:latin typeface="Arial MT"/>
                <a:cs typeface="Arial MT"/>
              </a:rPr>
              <a:t>the </a:t>
            </a:r>
            <a:r>
              <a:rPr dirty="0" sz="1250" spc="5">
                <a:latin typeface="Arial MT"/>
                <a:cs typeface="Arial MT"/>
              </a:rPr>
              <a:t>need </a:t>
            </a:r>
            <a:r>
              <a:rPr dirty="0" sz="1250">
                <a:latin typeface="Arial MT"/>
                <a:cs typeface="Arial MT"/>
              </a:rPr>
              <a:t>for comprehensive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knowledge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strategies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>
                <a:latin typeface="Arial MT"/>
                <a:cs typeface="Arial MT"/>
              </a:rPr>
              <a:t> provide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appropriate accommodations,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support, productivity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strategies,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coaching tailored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>
                <a:latin typeface="Arial MT"/>
                <a:cs typeface="Arial MT"/>
              </a:rPr>
              <a:t> Neurodivergent individuals. </a:t>
            </a:r>
            <a:r>
              <a:rPr dirty="0" sz="1250" spc="-15">
                <a:latin typeface="Arial MT"/>
                <a:cs typeface="Arial MT"/>
              </a:rPr>
              <a:t>Lastly,</a:t>
            </a:r>
            <a:r>
              <a:rPr dirty="0" sz="1250">
                <a:latin typeface="Arial MT"/>
                <a:cs typeface="Arial MT"/>
              </a:rPr>
              <a:t> the absence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management </a:t>
            </a:r>
            <a:r>
              <a:rPr dirty="0" sz="1250">
                <a:latin typeface="Arial MT"/>
                <a:cs typeface="Arial MT"/>
              </a:rPr>
              <a:t>awareness, skills,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resources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 spc="-5">
                <a:latin typeface="Arial MT"/>
                <a:cs typeface="Arial MT"/>
              </a:rPr>
              <a:t>effectively </a:t>
            </a:r>
            <a:r>
              <a:rPr dirty="0" sz="1250">
                <a:latin typeface="Arial MT"/>
                <a:cs typeface="Arial MT"/>
              </a:rPr>
              <a:t>foster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cultivate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Neurodivergent talent for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long-term benefit</a:t>
            </a:r>
            <a:r>
              <a:rPr dirty="0" sz="1250" spc="5">
                <a:latin typeface="Arial MT"/>
                <a:cs typeface="Arial MT"/>
              </a:rPr>
              <a:t> of</a:t>
            </a:r>
            <a:r>
              <a:rPr dirty="0" sz="1250">
                <a:latin typeface="Arial MT"/>
                <a:cs typeface="Arial MT"/>
              </a:rPr>
              <a:t> both 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individual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the</a:t>
            </a:r>
            <a:r>
              <a:rPr dirty="0" sz="1250" spc="5">
                <a:latin typeface="Arial MT"/>
                <a:cs typeface="Arial MT"/>
              </a:rPr>
              <a:t> company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as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whole.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79575" y="355600"/>
            <a:ext cx="4219575" cy="624839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9100" y="6585581"/>
            <a:ext cx="6717665" cy="130175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133800"/>
              </a:lnSpc>
              <a:spcBef>
                <a:spcPts val="110"/>
              </a:spcBef>
            </a:pPr>
            <a:r>
              <a:rPr dirty="0" sz="1250" spc="5">
                <a:latin typeface="Arial MT"/>
                <a:cs typeface="Arial MT"/>
              </a:rPr>
              <a:t>These </a:t>
            </a:r>
            <a:r>
              <a:rPr dirty="0" sz="1250">
                <a:latin typeface="Arial MT"/>
                <a:cs typeface="Arial MT"/>
              </a:rPr>
              <a:t>challenges </a:t>
            </a:r>
            <a:r>
              <a:rPr dirty="0" sz="1250" spc="5">
                <a:latin typeface="Arial MT"/>
                <a:cs typeface="Arial MT"/>
              </a:rPr>
              <a:t>have </a:t>
            </a:r>
            <a:r>
              <a:rPr dirty="0" sz="1250">
                <a:latin typeface="Arial MT"/>
                <a:cs typeface="Arial MT"/>
              </a:rPr>
              <a:t>inspired </a:t>
            </a:r>
            <a:r>
              <a:rPr dirty="0" sz="1250" spc="10">
                <a:latin typeface="Arial MT"/>
                <a:cs typeface="Arial MT"/>
              </a:rPr>
              <a:t>me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dedicate </a:t>
            </a:r>
            <a:r>
              <a:rPr dirty="0" sz="1250" spc="10">
                <a:latin typeface="Arial MT"/>
                <a:cs typeface="Arial MT"/>
              </a:rPr>
              <a:t>my </a:t>
            </a:r>
            <a:r>
              <a:rPr dirty="0" sz="1250">
                <a:latin typeface="Arial MT"/>
                <a:cs typeface="Arial MT"/>
              </a:rPr>
              <a:t>time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self-improvement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acquiring the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necessary knowledge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skill set </a:t>
            </a:r>
            <a:r>
              <a:rPr dirty="0" sz="1250" spc="5">
                <a:latin typeface="Arial MT"/>
                <a:cs typeface="Arial MT"/>
              </a:rPr>
              <a:t>to overcome </a:t>
            </a:r>
            <a:r>
              <a:rPr dirty="0" sz="1250">
                <a:latin typeface="Arial MT"/>
                <a:cs typeface="Arial MT"/>
              </a:rPr>
              <a:t>these obstacles. </a:t>
            </a:r>
            <a:r>
              <a:rPr dirty="0" sz="1250" spc="5">
                <a:latin typeface="Arial MT"/>
                <a:cs typeface="Arial MT"/>
              </a:rPr>
              <a:t>As someone who has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personally experienced learning </a:t>
            </a:r>
            <a:r>
              <a:rPr dirty="0" sz="1250" spc="-5">
                <a:latin typeface="Arial MT"/>
                <a:cs typeface="Arial MT"/>
              </a:rPr>
              <a:t>difficulties, </a:t>
            </a:r>
            <a:r>
              <a:rPr dirty="0" sz="1250" spc="5">
                <a:latin typeface="Arial MT"/>
                <a:cs typeface="Arial MT"/>
              </a:rPr>
              <a:t>I have become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passionate advocate for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individuals facing similar challenges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valuable resource for business </a:t>
            </a:r>
            <a:r>
              <a:rPr dirty="0" sz="1250" spc="5">
                <a:latin typeface="Arial MT"/>
                <a:cs typeface="Arial MT"/>
              </a:rPr>
              <a:t>owners </a:t>
            </a:r>
            <a:r>
              <a:rPr dirty="0" sz="1250">
                <a:latin typeface="Arial MT"/>
                <a:cs typeface="Arial MT"/>
              </a:rPr>
              <a:t>seeking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guidance in implementing transformative changes </a:t>
            </a:r>
            <a:r>
              <a:rPr dirty="0" sz="1250" spc="5">
                <a:latin typeface="Arial MT"/>
                <a:cs typeface="Arial MT"/>
              </a:rPr>
              <a:t>to accommodate</a:t>
            </a:r>
            <a:r>
              <a:rPr dirty="0" sz="1250">
                <a:latin typeface="Arial MT"/>
                <a:cs typeface="Arial MT"/>
              </a:rPr>
              <a:t> Neurodivergent talent.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08150" y="355600"/>
            <a:ext cx="4162425" cy="467677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9100" y="5013957"/>
            <a:ext cx="649224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I </a:t>
            </a:r>
            <a:r>
              <a:rPr dirty="0" sz="1250">
                <a:latin typeface="Arial MT"/>
                <a:cs typeface="Arial MT"/>
              </a:rPr>
              <a:t>invite </a:t>
            </a:r>
            <a:r>
              <a:rPr dirty="0" sz="1250" spc="5">
                <a:latin typeface="Arial MT"/>
                <a:cs typeface="Arial MT"/>
              </a:rPr>
              <a:t>you to </a:t>
            </a:r>
            <a:r>
              <a:rPr dirty="0" sz="1250">
                <a:latin typeface="Arial MT"/>
                <a:cs typeface="Arial MT"/>
              </a:rPr>
              <a:t>join </a:t>
            </a:r>
            <a:r>
              <a:rPr dirty="0" sz="1250" spc="10">
                <a:latin typeface="Arial MT"/>
                <a:cs typeface="Arial MT"/>
              </a:rPr>
              <a:t>me </a:t>
            </a:r>
            <a:r>
              <a:rPr dirty="0" sz="1250">
                <a:latin typeface="Arial MT"/>
                <a:cs typeface="Arial MT"/>
              </a:rPr>
              <a:t>in taking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leap forward, embracing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5">
                <a:latin typeface="Arial MT"/>
                <a:cs typeface="Arial MT"/>
              </a:rPr>
              <a:t>new </a:t>
            </a:r>
            <a:r>
              <a:rPr dirty="0" sz="1250">
                <a:latin typeface="Arial MT"/>
                <a:cs typeface="Arial MT"/>
              </a:rPr>
              <a:t>perspective,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unlocking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untapped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potential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organization.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79575" y="355600"/>
            <a:ext cx="4210050" cy="623887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9100" y="6576057"/>
            <a:ext cx="6250940" cy="23304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200660">
              <a:lnSpc>
                <a:spcPct val="135000"/>
              </a:lnSpc>
              <a:spcBef>
                <a:spcPts val="95"/>
              </a:spcBef>
            </a:pPr>
            <a:r>
              <a:rPr dirty="0" sz="1250" spc="10">
                <a:latin typeface="Arial MT"/>
                <a:cs typeface="Arial MT"/>
              </a:rPr>
              <a:t>Do </a:t>
            </a:r>
            <a:r>
              <a:rPr dirty="0" sz="1250" spc="-35">
                <a:latin typeface="Arial MT"/>
                <a:cs typeface="Arial MT"/>
              </a:rPr>
              <a:t>You </a:t>
            </a:r>
            <a:r>
              <a:rPr dirty="0" sz="1250">
                <a:latin typeface="Arial MT"/>
                <a:cs typeface="Arial MT"/>
              </a:rPr>
              <a:t>feel </a:t>
            </a:r>
            <a:r>
              <a:rPr dirty="0" sz="1250" spc="5">
                <a:latin typeface="Arial MT"/>
                <a:cs typeface="Arial MT"/>
              </a:rPr>
              <a:t>you have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journey that </a:t>
            </a:r>
            <a:r>
              <a:rPr dirty="0" sz="1250" spc="5">
                <a:latin typeface="Arial MT"/>
                <a:cs typeface="Arial MT"/>
              </a:rPr>
              <a:t>you can </a:t>
            </a:r>
            <a:r>
              <a:rPr dirty="0" sz="1250">
                <a:latin typeface="Arial MT"/>
                <a:cs typeface="Arial MT"/>
              </a:rPr>
              <a:t>share with </a:t>
            </a:r>
            <a:r>
              <a:rPr dirty="0" sz="1250" spc="5">
                <a:latin typeface="Arial MT"/>
                <a:cs typeface="Arial MT"/>
              </a:rPr>
              <a:t>our </a:t>
            </a:r>
            <a:r>
              <a:rPr dirty="0" sz="1250" spc="-30">
                <a:latin typeface="Arial MT"/>
                <a:cs typeface="Arial MT"/>
              </a:rPr>
              <a:t>Take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5">
                <a:latin typeface="Arial MT"/>
                <a:cs typeface="Arial MT"/>
              </a:rPr>
              <a:t>Leap </a:t>
            </a:r>
            <a:r>
              <a:rPr dirty="0" sz="1250" spc="15">
                <a:latin typeface="Arial MT"/>
                <a:cs typeface="Arial MT"/>
              </a:rPr>
              <a:t>&amp; </a:t>
            </a:r>
            <a:r>
              <a:rPr dirty="0" sz="1250" spc="-5">
                <a:latin typeface="Arial MT"/>
                <a:cs typeface="Arial MT"/>
              </a:rPr>
              <a:t>Transform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community?</a:t>
            </a:r>
            <a:endParaRPr sz="125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400">
              <a:latin typeface="Arial MT"/>
              <a:cs typeface="Arial MT"/>
            </a:endParaRPr>
          </a:p>
          <a:p>
            <a:pPr marL="190500" indent="-178435">
              <a:lnSpc>
                <a:spcPct val="100000"/>
              </a:lnSpc>
              <a:spcBef>
                <a:spcPts val="940"/>
              </a:spcBef>
              <a:buAutoNum type="arabicPeriod"/>
              <a:tabLst>
                <a:tab pos="191135" algn="l"/>
              </a:tabLst>
            </a:pPr>
            <a:r>
              <a:rPr dirty="0" sz="1250">
                <a:latin typeface="Arial MT"/>
                <a:cs typeface="Arial MT"/>
              </a:rPr>
              <a:t>We </a:t>
            </a:r>
            <a:r>
              <a:rPr dirty="0" sz="1250" spc="5">
                <a:latin typeface="Arial MT"/>
                <a:cs typeface="Arial MT"/>
              </a:rPr>
              <a:t>are</a:t>
            </a:r>
            <a:r>
              <a:rPr dirty="0" sz="1250">
                <a:latin typeface="Arial MT"/>
                <a:cs typeface="Arial MT"/>
              </a:rPr>
              <a:t> looking for Neurodivergent talent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>
                <a:latin typeface="Arial MT"/>
                <a:cs typeface="Arial MT"/>
              </a:rPr>
              <a:t> share their experiences.</a:t>
            </a:r>
            <a:endParaRPr sz="12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 MT"/>
              <a:buAutoNum type="arabicPeriod"/>
            </a:pPr>
            <a:endParaRPr sz="1650">
              <a:latin typeface="Arial MT"/>
              <a:cs typeface="Arial MT"/>
            </a:endParaRPr>
          </a:p>
          <a:p>
            <a:pPr marL="12700" marR="5080">
              <a:lnSpc>
                <a:spcPct val="135000"/>
              </a:lnSpc>
              <a:buAutoNum type="arabicPeriod"/>
              <a:tabLst>
                <a:tab pos="191135" algn="l"/>
              </a:tabLst>
            </a:pPr>
            <a:r>
              <a:rPr dirty="0" sz="1250">
                <a:latin typeface="Arial MT"/>
                <a:cs typeface="Arial MT"/>
              </a:rPr>
              <a:t>We </a:t>
            </a:r>
            <a:r>
              <a:rPr dirty="0" sz="1250" spc="5">
                <a:latin typeface="Arial MT"/>
                <a:cs typeface="Arial MT"/>
              </a:rPr>
              <a:t>are </a:t>
            </a:r>
            <a:r>
              <a:rPr dirty="0" sz="1250">
                <a:latin typeface="Arial MT"/>
                <a:cs typeface="Arial MT"/>
              </a:rPr>
              <a:t>looking for business leaders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coaches </a:t>
            </a:r>
            <a:r>
              <a:rPr dirty="0" sz="1250" spc="5">
                <a:latin typeface="Arial MT"/>
                <a:cs typeface="Arial MT"/>
              </a:rPr>
              <a:t>who can </a:t>
            </a:r>
            <a:r>
              <a:rPr dirty="0" sz="1250">
                <a:latin typeface="Arial MT"/>
                <a:cs typeface="Arial MT"/>
              </a:rPr>
              <a:t>deliver </a:t>
            </a:r>
            <a:r>
              <a:rPr dirty="0" sz="1250" spc="5">
                <a:latin typeface="Arial MT"/>
                <a:cs typeface="Arial MT"/>
              </a:rPr>
              <a:t>DEI&amp;B </a:t>
            </a:r>
            <a:r>
              <a:rPr dirty="0" sz="1250">
                <a:latin typeface="Arial MT"/>
                <a:cs typeface="Arial MT"/>
              </a:rPr>
              <a:t>solutions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businesses.</a:t>
            </a:r>
            <a:endParaRPr sz="12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buFont typeface="Arial MT"/>
              <a:buAutoNum type="arabicPeriod"/>
            </a:pPr>
            <a:endParaRPr sz="1400">
              <a:latin typeface="Arial MT"/>
              <a:cs typeface="Arial MT"/>
            </a:endParaRPr>
          </a:p>
          <a:p>
            <a:pPr marL="190500" indent="-178435">
              <a:lnSpc>
                <a:spcPct val="100000"/>
              </a:lnSpc>
              <a:spcBef>
                <a:spcPts val="940"/>
              </a:spcBef>
              <a:buAutoNum type="arabicPeriod"/>
              <a:tabLst>
                <a:tab pos="191135" algn="l"/>
              </a:tabLst>
            </a:pPr>
            <a:r>
              <a:rPr dirty="0" sz="1250">
                <a:latin typeface="Arial MT"/>
                <a:cs typeface="Arial MT"/>
              </a:rPr>
              <a:t>We </a:t>
            </a:r>
            <a:r>
              <a:rPr dirty="0" sz="1250" spc="5">
                <a:latin typeface="Arial MT"/>
                <a:cs typeface="Arial MT"/>
              </a:rPr>
              <a:t>are</a:t>
            </a:r>
            <a:r>
              <a:rPr dirty="0" sz="1250">
                <a:latin typeface="Arial MT"/>
                <a:cs typeface="Arial MT"/>
              </a:rPr>
              <a:t> looking for mindset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professionals </a:t>
            </a:r>
            <a:r>
              <a:rPr dirty="0" sz="1250" spc="5">
                <a:latin typeface="Arial MT"/>
                <a:cs typeface="Arial MT"/>
              </a:rPr>
              <a:t>who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can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empower</a:t>
            </a:r>
            <a:r>
              <a:rPr dirty="0" sz="1250">
                <a:latin typeface="Arial MT"/>
                <a:cs typeface="Arial MT"/>
              </a:rPr>
              <a:t> Nuerodivergent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talent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8625" y="355600"/>
            <a:ext cx="4181475" cy="462914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9100" y="4966327"/>
            <a:ext cx="6725284" cy="1816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We all should </a:t>
            </a:r>
            <a:r>
              <a:rPr dirty="0" sz="1250" spc="5">
                <a:latin typeface="Arial MT"/>
                <a:cs typeface="Arial MT"/>
              </a:rPr>
              <a:t>know how to </a:t>
            </a:r>
            <a:r>
              <a:rPr dirty="0" sz="1250">
                <a:latin typeface="Arial MT"/>
                <a:cs typeface="Arial MT"/>
              </a:rPr>
              <a:t>learn tonality </a:t>
            </a:r>
            <a:r>
              <a:rPr dirty="0" sz="1250" spc="5">
                <a:latin typeface="Arial MT"/>
                <a:cs typeface="Arial MT"/>
              </a:rPr>
              <a:t>and how to read </a:t>
            </a:r>
            <a:r>
              <a:rPr dirty="0" sz="1250">
                <a:latin typeface="Arial MT"/>
                <a:cs typeface="Arial MT"/>
              </a:rPr>
              <a:t>people, especially over the phone.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This is </a:t>
            </a:r>
            <a:r>
              <a:rPr dirty="0" sz="1250" spc="5">
                <a:latin typeface="Arial MT"/>
                <a:cs typeface="Arial MT"/>
              </a:rPr>
              <a:t>why I </a:t>
            </a:r>
            <a:r>
              <a:rPr dirty="0" sz="1250" spc="10">
                <a:latin typeface="Arial MT"/>
                <a:cs typeface="Arial MT"/>
              </a:rPr>
              <a:t>am </a:t>
            </a:r>
            <a:r>
              <a:rPr dirty="0" sz="1250" spc="5">
                <a:latin typeface="Arial MT"/>
                <a:cs typeface="Arial MT"/>
              </a:rPr>
              <a:t>happy to welcome </a:t>
            </a:r>
            <a:r>
              <a:rPr dirty="0" sz="1250">
                <a:latin typeface="Arial MT"/>
                <a:cs typeface="Arial MT"/>
              </a:rPr>
              <a:t>Richard Blank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the podcast. Richard is the </a:t>
            </a:r>
            <a:r>
              <a:rPr dirty="0" sz="1250" spc="10">
                <a:latin typeface="Arial MT"/>
                <a:cs typeface="Arial MT"/>
              </a:rPr>
              <a:t>CEO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the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largest </a:t>
            </a:r>
            <a:r>
              <a:rPr dirty="0" sz="1250" spc="5">
                <a:latin typeface="Arial MT"/>
                <a:cs typeface="Arial MT"/>
              </a:rPr>
              <a:t>Costa Rica </a:t>
            </a:r>
            <a:r>
              <a:rPr dirty="0" sz="1250">
                <a:latin typeface="Arial MT"/>
                <a:cs typeface="Arial MT"/>
              </a:rPr>
              <a:t>Call centre.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 </a:t>
            </a:r>
            <a:r>
              <a:rPr dirty="0" sz="1250" spc="5">
                <a:latin typeface="Arial MT"/>
                <a:cs typeface="Arial MT"/>
              </a:rPr>
              <a:t>has such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5">
                <a:latin typeface="Arial MT"/>
                <a:cs typeface="Arial MT"/>
              </a:rPr>
              <a:t>use of </a:t>
            </a:r>
            <a:r>
              <a:rPr dirty="0" sz="1250">
                <a:latin typeface="Arial MT"/>
                <a:cs typeface="Arial MT"/>
              </a:rPr>
              <a:t>language that </a:t>
            </a:r>
            <a:r>
              <a:rPr dirty="0" sz="1250" spc="5">
                <a:latin typeface="Arial MT"/>
                <a:cs typeface="Arial MT"/>
              </a:rPr>
              <a:t>he </a:t>
            </a:r>
            <a:r>
              <a:rPr dirty="0" sz="1250">
                <a:latin typeface="Arial MT"/>
                <a:cs typeface="Arial MT"/>
              </a:rPr>
              <a:t>naturally </a:t>
            </a:r>
            <a:r>
              <a:rPr dirty="0" sz="1250" spc="5">
                <a:latin typeface="Arial MT"/>
                <a:cs typeface="Arial MT"/>
              </a:rPr>
              <a:t>uses and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trainers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over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10,000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employees.</a:t>
            </a:r>
            <a:endParaRPr sz="12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650">
              <a:latin typeface="Arial MT"/>
              <a:cs typeface="Arial MT"/>
            </a:endParaRPr>
          </a:p>
          <a:p>
            <a:pPr marL="12700" marR="490220">
              <a:lnSpc>
                <a:spcPct val="135000"/>
              </a:lnSpc>
            </a:pPr>
            <a:r>
              <a:rPr dirty="0" sz="1250" spc="-15">
                <a:latin typeface="Arial MT"/>
                <a:cs typeface="Arial MT"/>
              </a:rPr>
              <a:t>Together </a:t>
            </a:r>
            <a:r>
              <a:rPr dirty="0" sz="1250" spc="10">
                <a:latin typeface="Arial MT"/>
                <a:cs typeface="Arial MT"/>
              </a:rPr>
              <a:t>we </a:t>
            </a:r>
            <a:r>
              <a:rPr dirty="0" sz="1250" spc="5">
                <a:latin typeface="Arial MT"/>
                <a:cs typeface="Arial MT"/>
              </a:rPr>
              <a:t>engage on how to </a:t>
            </a:r>
            <a:r>
              <a:rPr dirty="0" sz="1250">
                <a:latin typeface="Arial MT"/>
                <a:cs typeface="Arial MT"/>
              </a:rPr>
              <a:t>develop </a:t>
            </a:r>
            <a:r>
              <a:rPr dirty="0" sz="1250" spc="5">
                <a:latin typeface="Arial MT"/>
                <a:cs typeface="Arial MT"/>
              </a:rPr>
              <a:t>and use such </a:t>
            </a:r>
            <a:r>
              <a:rPr dirty="0" sz="1250">
                <a:latin typeface="Arial MT"/>
                <a:cs typeface="Arial MT"/>
              </a:rPr>
              <a:t>language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then </a:t>
            </a:r>
            <a:r>
              <a:rPr dirty="0" sz="1250" spc="5">
                <a:latin typeface="Arial MT"/>
                <a:cs typeface="Arial MT"/>
              </a:rPr>
              <a:t>jump </a:t>
            </a:r>
            <a:r>
              <a:rPr dirty="0" sz="1250">
                <a:latin typeface="Arial MT"/>
                <a:cs typeface="Arial MT"/>
              </a:rPr>
              <a:t>into </a:t>
            </a:r>
            <a:r>
              <a:rPr dirty="0" sz="1250" spc="5">
                <a:latin typeface="Arial MT"/>
                <a:cs typeface="Arial MT"/>
              </a:rPr>
              <a:t>how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 leaders </a:t>
            </a:r>
            <a:r>
              <a:rPr dirty="0" sz="1250" spc="5">
                <a:latin typeface="Arial MT"/>
                <a:cs typeface="Arial MT"/>
              </a:rPr>
              <a:t>can</a:t>
            </a:r>
            <a:r>
              <a:rPr dirty="0" sz="1250">
                <a:latin typeface="Arial MT"/>
                <a:cs typeface="Arial MT"/>
              </a:rPr>
              <a:t> inspire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motivate through inclusion principles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practices.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79575" y="355604"/>
            <a:ext cx="4219575" cy="41529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9100" y="4747259"/>
            <a:ext cx="6589395" cy="130175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133800"/>
              </a:lnSpc>
              <a:spcBef>
                <a:spcPts val="110"/>
              </a:spcBef>
            </a:pPr>
            <a:r>
              <a:rPr dirty="0" sz="1250" spc="10">
                <a:latin typeface="Arial MT"/>
                <a:cs typeface="Arial MT"/>
              </a:rPr>
              <a:t>My </a:t>
            </a:r>
            <a:r>
              <a:rPr dirty="0" sz="1250" spc="5">
                <a:latin typeface="Arial MT"/>
                <a:cs typeface="Arial MT"/>
              </a:rPr>
              <a:t>name </a:t>
            </a:r>
            <a:r>
              <a:rPr dirty="0" sz="1250">
                <a:latin typeface="Arial MT"/>
                <a:cs typeface="Arial MT"/>
              </a:rPr>
              <a:t>is </a:t>
            </a:r>
            <a:r>
              <a:rPr dirty="0" sz="1250" spc="5">
                <a:latin typeface="Arial MT"/>
                <a:cs typeface="Arial MT"/>
              </a:rPr>
              <a:t>Joseph </a:t>
            </a:r>
            <a:r>
              <a:rPr dirty="0" sz="1250" spc="15">
                <a:latin typeface="Arial MT"/>
                <a:cs typeface="Arial MT"/>
              </a:rPr>
              <a:t>K </a:t>
            </a:r>
            <a:r>
              <a:rPr dirty="0" sz="1250" spc="5">
                <a:latin typeface="Arial MT"/>
                <a:cs typeface="Arial MT"/>
              </a:rPr>
              <a:t>Muscat and </a:t>
            </a:r>
            <a:r>
              <a:rPr dirty="0" sz="1250" spc="10">
                <a:latin typeface="Arial MT"/>
                <a:cs typeface="Arial MT"/>
              </a:rPr>
              <a:t>my </a:t>
            </a:r>
            <a:r>
              <a:rPr dirty="0" sz="1250">
                <a:latin typeface="Arial MT"/>
                <a:cs typeface="Arial MT"/>
              </a:rPr>
              <a:t>purpose is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bring </a:t>
            </a:r>
            <a:r>
              <a:rPr dirty="0" sz="1250" spc="5">
                <a:latin typeface="Arial MT"/>
                <a:cs typeface="Arial MT"/>
              </a:rPr>
              <a:t>you </a:t>
            </a:r>
            <a:r>
              <a:rPr dirty="0" sz="1250">
                <a:latin typeface="Arial MT"/>
                <a:cs typeface="Arial MT"/>
              </a:rPr>
              <a:t>through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journey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Neurodiversity awareness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skillsets in the workplace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with entrepreneurs. This is all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about transforming</a:t>
            </a:r>
            <a:r>
              <a:rPr dirty="0" sz="1250" spc="5">
                <a:latin typeface="Arial MT"/>
                <a:cs typeface="Arial MT"/>
              </a:rPr>
              <a:t> our </a:t>
            </a:r>
            <a:r>
              <a:rPr dirty="0" sz="1250">
                <a:latin typeface="Arial MT"/>
                <a:cs typeface="Arial MT"/>
              </a:rPr>
              <a:t>mindset,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finding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purpose, discovering</a:t>
            </a:r>
            <a:r>
              <a:rPr dirty="0" sz="1250" spc="5">
                <a:latin typeface="Arial MT"/>
                <a:cs typeface="Arial MT"/>
              </a:rPr>
              <a:t> our </a:t>
            </a:r>
            <a:r>
              <a:rPr dirty="0" sz="1250">
                <a:latin typeface="Arial MT"/>
                <a:cs typeface="Arial MT"/>
              </a:rPr>
              <a:t>superpowers,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setting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clear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goals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creating solutions that will increase productivity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profitability </a:t>
            </a:r>
            <a:r>
              <a:rPr dirty="0" sz="1250" spc="5">
                <a:latin typeface="Arial MT"/>
                <a:cs typeface="Arial MT"/>
              </a:rPr>
              <a:t>by </a:t>
            </a:r>
            <a:r>
              <a:rPr dirty="0" sz="1250">
                <a:latin typeface="Arial MT"/>
                <a:cs typeface="Arial MT"/>
              </a:rPr>
              <a:t>becoming </a:t>
            </a:r>
            <a:r>
              <a:rPr dirty="0" sz="1250" spc="5">
                <a:latin typeface="Arial MT"/>
                <a:cs typeface="Arial MT"/>
              </a:rPr>
              <a:t>more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inclusive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diverse.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1800" y="6137278"/>
            <a:ext cx="6705600" cy="37719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9100" y="289559"/>
            <a:ext cx="4576445" cy="1301750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 spc="5">
                <a:latin typeface="Arial MT"/>
                <a:cs typeface="Arial MT"/>
              </a:rPr>
              <a:t>I</a:t>
            </a:r>
            <a:r>
              <a:rPr dirty="0" sz="1250">
                <a:latin typeface="Arial MT"/>
                <a:cs typeface="Arial MT"/>
              </a:rPr>
              <a:t> help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companies, entrepreneurs</a:t>
            </a:r>
            <a:r>
              <a:rPr dirty="0" sz="1250" spc="5">
                <a:latin typeface="Arial MT"/>
                <a:cs typeface="Arial MT"/>
              </a:rPr>
              <a:t> and</a:t>
            </a:r>
            <a:r>
              <a:rPr dirty="0" sz="1250">
                <a:latin typeface="Arial MT"/>
                <a:cs typeface="Arial MT"/>
              </a:rPr>
              <a:t> individuals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develop strong:</a:t>
            </a:r>
            <a:endParaRPr sz="1250">
              <a:latin typeface="Arial MT"/>
              <a:cs typeface="Arial MT"/>
            </a:endParaRPr>
          </a:p>
          <a:p>
            <a:pPr marL="109855" indent="-97790">
              <a:lnSpc>
                <a:spcPct val="100000"/>
              </a:lnSpc>
              <a:spcBef>
                <a:spcPts val="525"/>
              </a:spcBef>
              <a:buChar char="-"/>
              <a:tabLst>
                <a:tab pos="110489" algn="l"/>
              </a:tabLst>
            </a:pPr>
            <a:r>
              <a:rPr dirty="0" sz="1250">
                <a:latin typeface="Arial MT"/>
                <a:cs typeface="Arial MT"/>
              </a:rPr>
              <a:t>Project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Management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Practices</a:t>
            </a:r>
            <a:endParaRPr sz="1250">
              <a:latin typeface="Arial MT"/>
              <a:cs typeface="Arial MT"/>
            </a:endParaRPr>
          </a:p>
          <a:p>
            <a:pPr marL="109855" indent="-97790">
              <a:lnSpc>
                <a:spcPct val="100000"/>
              </a:lnSpc>
              <a:spcBef>
                <a:spcPts val="525"/>
              </a:spcBef>
              <a:buChar char="-"/>
              <a:tabLst>
                <a:tab pos="110489" algn="l"/>
              </a:tabLst>
            </a:pPr>
            <a:r>
              <a:rPr dirty="0" sz="1250" spc="5">
                <a:latin typeface="Arial MT"/>
                <a:cs typeface="Arial MT"/>
              </a:rPr>
              <a:t>grow</a:t>
            </a:r>
            <a:r>
              <a:rPr dirty="0" sz="1250">
                <a:latin typeface="Arial MT"/>
                <a:cs typeface="Arial MT"/>
              </a:rPr>
              <a:t> their business with Business Development</a:t>
            </a:r>
            <a:endParaRPr sz="1250">
              <a:latin typeface="Arial MT"/>
              <a:cs typeface="Arial MT"/>
            </a:endParaRPr>
          </a:p>
          <a:p>
            <a:pPr marL="109855" indent="-97790">
              <a:lnSpc>
                <a:spcPct val="100000"/>
              </a:lnSpc>
              <a:spcBef>
                <a:spcPts val="525"/>
              </a:spcBef>
              <a:buChar char="-"/>
              <a:tabLst>
                <a:tab pos="110489" algn="l"/>
              </a:tabLst>
            </a:pPr>
            <a:r>
              <a:rPr dirty="0" sz="1250">
                <a:latin typeface="Arial MT"/>
                <a:cs typeface="Arial MT"/>
              </a:rPr>
              <a:t>Leadership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Development</a:t>
            </a:r>
            <a:endParaRPr sz="1250">
              <a:latin typeface="Arial MT"/>
              <a:cs typeface="Arial MT"/>
            </a:endParaRPr>
          </a:p>
          <a:p>
            <a:pPr marL="109855" indent="-97790">
              <a:lnSpc>
                <a:spcPct val="100000"/>
              </a:lnSpc>
              <a:spcBef>
                <a:spcPts val="450"/>
              </a:spcBef>
              <a:buChar char="-"/>
              <a:tabLst>
                <a:tab pos="110489" algn="l"/>
              </a:tabLst>
            </a:pPr>
            <a:r>
              <a:rPr dirty="0" sz="1250">
                <a:latin typeface="Arial MT"/>
                <a:cs typeface="Arial MT"/>
              </a:rPr>
              <a:t>Productivity</a:t>
            </a:r>
            <a:r>
              <a:rPr dirty="0" sz="1250" spc="-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Strategies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8765" y="2094322"/>
            <a:ext cx="6409873" cy="294023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19100" y="5490209"/>
            <a:ext cx="6576695" cy="777875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algn="just" marL="12700" marR="5080">
              <a:lnSpc>
                <a:spcPct val="132500"/>
              </a:lnSpc>
              <a:spcBef>
                <a:spcPts val="55"/>
              </a:spcBef>
            </a:pPr>
            <a:r>
              <a:rPr dirty="0" sz="1250" spc="5">
                <a:latin typeface="Arial MT"/>
                <a:cs typeface="Arial MT"/>
              </a:rPr>
              <a:t>And I </a:t>
            </a:r>
            <a:r>
              <a:rPr dirty="0" sz="1250">
                <a:latin typeface="Arial MT"/>
                <a:cs typeface="Arial MT"/>
              </a:rPr>
              <a:t>help develop </a:t>
            </a:r>
            <a:r>
              <a:rPr dirty="0" sz="1250" spc="5">
                <a:latin typeface="Arial MT"/>
                <a:cs typeface="Arial MT"/>
              </a:rPr>
              <a:t>Management </a:t>
            </a:r>
            <a:r>
              <a:rPr dirty="0" sz="1250">
                <a:latin typeface="Arial MT"/>
                <a:cs typeface="Arial MT"/>
              </a:rPr>
              <a:t>create policies, communications, systems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strategies in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living with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working with neurodiversity employees </a:t>
            </a:r>
            <a:r>
              <a:rPr dirty="0" sz="1250" spc="5">
                <a:latin typeface="Arial MT"/>
                <a:cs typeface="Arial MT"/>
              </a:rPr>
              <a:t>or </a:t>
            </a:r>
            <a:r>
              <a:rPr dirty="0" sz="1250">
                <a:latin typeface="Arial MT"/>
                <a:cs typeface="Arial MT"/>
              </a:rPr>
              <a:t>individuals with Learning </a:t>
            </a:r>
            <a:r>
              <a:rPr dirty="0" sz="1250" spc="-5">
                <a:latin typeface="Arial MT"/>
                <a:cs typeface="Arial MT"/>
              </a:rPr>
              <a:t>Difficulties </a:t>
            </a:r>
            <a:r>
              <a:rPr dirty="0" sz="1250">
                <a:latin typeface="Arial MT"/>
                <a:cs typeface="Arial MT"/>
              </a:rPr>
              <a:t> (i.e.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dyslexia,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dyscalculia,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working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memory,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etc)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800" y="355604"/>
            <a:ext cx="6705600" cy="893445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9100" y="9271635"/>
            <a:ext cx="4859655" cy="796925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90500" indent="-178435">
              <a:lnSpc>
                <a:spcPct val="100000"/>
              </a:lnSpc>
              <a:spcBef>
                <a:spcPts val="620"/>
              </a:spcBef>
              <a:buAutoNum type="arabicPeriod"/>
              <a:tabLst>
                <a:tab pos="191135" algn="l"/>
              </a:tabLst>
            </a:pPr>
            <a:r>
              <a:rPr dirty="0" sz="1250">
                <a:latin typeface="Arial MT"/>
                <a:cs typeface="Arial MT"/>
              </a:rPr>
              <a:t>Interpersonal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Communication Conflict </a:t>
            </a:r>
            <a:r>
              <a:rPr dirty="0" sz="1250" spc="5">
                <a:latin typeface="Arial MT"/>
                <a:cs typeface="Arial MT"/>
              </a:rPr>
              <a:t>Management</a:t>
            </a:r>
            <a:r>
              <a:rPr dirty="0" sz="1250">
                <a:latin typeface="Arial MT"/>
                <a:cs typeface="Arial MT"/>
              </a:rPr>
              <a:t> Strategy</a:t>
            </a:r>
            <a:endParaRPr sz="1250">
              <a:latin typeface="Arial MT"/>
              <a:cs typeface="Arial MT"/>
            </a:endParaRPr>
          </a:p>
          <a:p>
            <a:pPr marL="190500" indent="-178435">
              <a:lnSpc>
                <a:spcPct val="100000"/>
              </a:lnSpc>
              <a:spcBef>
                <a:spcPts val="525"/>
              </a:spcBef>
              <a:buAutoNum type="arabicPeriod"/>
              <a:tabLst>
                <a:tab pos="191135" algn="l"/>
              </a:tabLst>
            </a:pPr>
            <a:r>
              <a:rPr dirty="0" sz="1250">
                <a:latin typeface="Arial MT"/>
                <a:cs typeface="Arial MT"/>
              </a:rPr>
              <a:t>Phonetic Micro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Expression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reading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 mastering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verbal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signs.</a:t>
            </a:r>
            <a:endParaRPr sz="1250">
              <a:latin typeface="Arial MT"/>
              <a:cs typeface="Arial MT"/>
            </a:endParaRPr>
          </a:p>
          <a:p>
            <a:pPr marL="187325" indent="-175260">
              <a:lnSpc>
                <a:spcPct val="100000"/>
              </a:lnSpc>
              <a:spcBef>
                <a:spcPts val="525"/>
              </a:spcBef>
              <a:buAutoNum type="arabicPeriod"/>
              <a:tabLst>
                <a:tab pos="187960" algn="l"/>
              </a:tabLst>
            </a:pPr>
            <a:r>
              <a:rPr dirty="0" sz="1250" spc="5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Famous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Buffer-Boomerang</a:t>
            </a:r>
            <a:r>
              <a:rPr dirty="0" sz="1250" spc="-35">
                <a:latin typeface="Arial MT"/>
                <a:cs typeface="Arial MT"/>
              </a:rPr>
              <a:t> </a:t>
            </a:r>
            <a:r>
              <a:rPr dirty="0" sz="1250" spc="-15">
                <a:latin typeface="Arial MT"/>
                <a:cs typeface="Arial MT"/>
              </a:rPr>
              <a:t>Technique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800" y="355604"/>
            <a:ext cx="6705600" cy="423862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9100" y="4832986"/>
            <a:ext cx="6581775" cy="1816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203835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Advanced </a:t>
            </a:r>
            <a:r>
              <a:rPr dirty="0" sz="1250">
                <a:latin typeface="Arial MT"/>
                <a:cs typeface="Arial MT"/>
              </a:rPr>
              <a:t>telemarketing </a:t>
            </a:r>
            <a:r>
              <a:rPr dirty="0" sz="1250" spc="-10">
                <a:latin typeface="Arial MT"/>
                <a:cs typeface="Arial MT"/>
              </a:rPr>
              <a:t>strategy, </a:t>
            </a:r>
            <a:r>
              <a:rPr dirty="0" sz="1250">
                <a:latin typeface="Arial MT"/>
                <a:cs typeface="Arial MT"/>
              </a:rPr>
              <a:t>conflict management, interpersonal soft skills, customer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support, rhetoric, gamification, pinball machines, employee motivation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phonetic micro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expression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reading.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3300"/>
              </a:lnSpc>
              <a:spcBef>
                <a:spcPts val="25"/>
              </a:spcBef>
            </a:pPr>
            <a:r>
              <a:rPr dirty="0" sz="1250">
                <a:latin typeface="Arial MT"/>
                <a:cs typeface="Arial MT"/>
              </a:rPr>
              <a:t>Richard’s vision quest journey is filled with twists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turns. </a:t>
            </a:r>
            <a:r>
              <a:rPr dirty="0" sz="1250" spc="5">
                <a:latin typeface="Arial MT"/>
                <a:cs typeface="Arial MT"/>
              </a:rPr>
              <a:t>At 27 </a:t>
            </a:r>
            <a:r>
              <a:rPr dirty="0" sz="1250">
                <a:latin typeface="Arial MT"/>
                <a:cs typeface="Arial MT"/>
              </a:rPr>
              <a:t>years old, </a:t>
            </a:r>
            <a:r>
              <a:rPr dirty="0" sz="1250" spc="5">
                <a:latin typeface="Arial MT"/>
                <a:cs typeface="Arial MT"/>
              </a:rPr>
              <a:t>he </a:t>
            </a:r>
            <a:r>
              <a:rPr dirty="0" sz="1250">
                <a:latin typeface="Arial MT"/>
                <a:cs typeface="Arial MT"/>
              </a:rPr>
              <a:t>relocated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Costa Rica to </a:t>
            </a:r>
            <a:r>
              <a:rPr dirty="0" sz="1250">
                <a:latin typeface="Arial MT"/>
                <a:cs typeface="Arial MT"/>
              </a:rPr>
              <a:t>train employees for </a:t>
            </a:r>
            <a:r>
              <a:rPr dirty="0" sz="1250" spc="5">
                <a:latin typeface="Arial MT"/>
                <a:cs typeface="Arial MT"/>
              </a:rPr>
              <a:t>one of </a:t>
            </a:r>
            <a:r>
              <a:rPr dirty="0" sz="1250">
                <a:latin typeface="Arial MT"/>
                <a:cs typeface="Arial MT"/>
              </a:rPr>
              <a:t>the larger call centers in </a:t>
            </a:r>
            <a:r>
              <a:rPr dirty="0" sz="1250" spc="5">
                <a:latin typeface="Arial MT"/>
                <a:cs typeface="Arial MT"/>
              </a:rPr>
              <a:t>San </a:t>
            </a:r>
            <a:r>
              <a:rPr dirty="0" sz="1250">
                <a:latin typeface="Arial MT"/>
                <a:cs typeface="Arial MT"/>
              </a:rPr>
              <a:t>Jose. </a:t>
            </a:r>
            <a:r>
              <a:rPr dirty="0" sz="1250" spc="5">
                <a:latin typeface="Arial MT"/>
                <a:cs typeface="Arial MT"/>
              </a:rPr>
              <a:t>With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5">
                <a:latin typeface="Arial MT"/>
                <a:cs typeface="Arial MT"/>
              </a:rPr>
              <a:t>mix of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motivational public speaking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style </a:t>
            </a:r>
            <a:r>
              <a:rPr dirty="0" sz="1250" spc="5">
                <a:latin typeface="Arial MT"/>
                <a:cs typeface="Arial MT"/>
              </a:rPr>
              <a:t>backed by</a:t>
            </a:r>
            <a:r>
              <a:rPr dirty="0" sz="1250">
                <a:latin typeface="Arial MT"/>
                <a:cs typeface="Arial MT"/>
              </a:rPr>
              <a:t> tactful</a:t>
            </a:r>
            <a:r>
              <a:rPr dirty="0" sz="1250" spc="5">
                <a:latin typeface="Arial MT"/>
                <a:cs typeface="Arial MT"/>
              </a:rPr>
              <a:t> and</a:t>
            </a:r>
            <a:r>
              <a:rPr dirty="0" sz="1250">
                <a:latin typeface="Arial MT"/>
                <a:cs typeface="Arial MT"/>
              </a:rPr>
              <a:t> appropriate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rhetoric, Richard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shared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knowledge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trained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over </a:t>
            </a:r>
            <a:r>
              <a:rPr dirty="0" sz="1250" spc="5">
                <a:latin typeface="Arial MT"/>
                <a:cs typeface="Arial MT"/>
              </a:rPr>
              <a:t>10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000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bilingual telemarketers over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two</a:t>
            </a:r>
            <a:r>
              <a:rPr dirty="0" sz="1250">
                <a:latin typeface="Arial MT"/>
                <a:cs typeface="Arial MT"/>
              </a:rPr>
              <a:t> decades.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800" y="355604"/>
            <a:ext cx="6705600" cy="688279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9100" y="7642861"/>
            <a:ext cx="6539230" cy="787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132500"/>
              </a:lnSpc>
              <a:spcBef>
                <a:spcPts val="130"/>
              </a:spcBef>
            </a:pPr>
            <a:r>
              <a:rPr dirty="0" sz="1250">
                <a:latin typeface="Arial MT"/>
                <a:cs typeface="Arial MT"/>
              </a:rPr>
              <a:t>Richard Blank </a:t>
            </a:r>
            <a:r>
              <a:rPr dirty="0" sz="1250" spc="5">
                <a:latin typeface="Arial MT"/>
                <a:cs typeface="Arial MT"/>
              </a:rPr>
              <a:t>has </a:t>
            </a:r>
            <a:r>
              <a:rPr dirty="0" sz="1250">
                <a:latin typeface="Arial MT"/>
                <a:cs typeface="Arial MT"/>
              </a:rPr>
              <a:t>the largest collection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restored American Pinball machines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antique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Rockola Jukeboxes in Central America </a:t>
            </a:r>
            <a:r>
              <a:rPr dirty="0" sz="1250" spc="5">
                <a:latin typeface="Arial MT"/>
                <a:cs typeface="Arial MT"/>
              </a:rPr>
              <a:t>making </a:t>
            </a:r>
            <a:r>
              <a:rPr dirty="0" sz="1250">
                <a:latin typeface="Arial MT"/>
                <a:cs typeface="Arial MT"/>
              </a:rPr>
              <a:t>gamification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strong part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 spc="10">
                <a:latin typeface="Arial MT"/>
                <a:cs typeface="Arial MT"/>
              </a:rPr>
              <a:t>CCC 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culture.Richard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Chief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Executive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Officer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5">
                <a:latin typeface="Arial MT"/>
                <a:cs typeface="Arial MT"/>
              </a:rPr>
              <a:t> Costa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Rica’s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since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2008.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800" y="355604"/>
            <a:ext cx="6705600" cy="37719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9100" y="4109087"/>
            <a:ext cx="6697345" cy="20732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221615">
              <a:lnSpc>
                <a:spcPct val="135000"/>
              </a:lnSpc>
              <a:spcBef>
                <a:spcPts val="95"/>
              </a:spcBef>
            </a:pPr>
            <a:r>
              <a:rPr dirty="0" sz="1250" spc="-20">
                <a:latin typeface="Arial MT"/>
                <a:cs typeface="Arial MT"/>
              </a:rPr>
              <a:t>Mr.</a:t>
            </a:r>
            <a:r>
              <a:rPr dirty="0" sz="1250">
                <a:latin typeface="Arial MT"/>
                <a:cs typeface="Arial MT"/>
              </a:rPr>
              <a:t> Richard Blank holds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>
                <a:latin typeface="Arial MT"/>
                <a:cs typeface="Arial MT"/>
              </a:rPr>
              <a:t> bachelors degree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Communication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Spanish </a:t>
            </a:r>
            <a:r>
              <a:rPr dirty="0" sz="1250" spc="5">
                <a:latin typeface="Arial MT"/>
                <a:cs typeface="Arial MT"/>
              </a:rPr>
              <a:t>from</a:t>
            </a:r>
            <a:r>
              <a:rPr dirty="0" sz="1250">
                <a:latin typeface="Arial MT"/>
                <a:cs typeface="Arial MT"/>
              </a:rPr>
              <a:t> the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University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Arizona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certificate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language proficiency </a:t>
            </a:r>
            <a:r>
              <a:rPr dirty="0" sz="1250" spc="5">
                <a:latin typeface="Arial MT"/>
                <a:cs typeface="Arial MT"/>
              </a:rPr>
              <a:t>from </a:t>
            </a:r>
            <a:r>
              <a:rPr dirty="0" sz="1250">
                <a:latin typeface="Arial MT"/>
                <a:cs typeface="Arial MT"/>
              </a:rPr>
              <a:t>the University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Sevilla,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Spain.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3800"/>
              </a:lnSpc>
              <a:spcBef>
                <a:spcPts val="15"/>
              </a:spcBef>
            </a:pPr>
            <a:r>
              <a:rPr dirty="0" sz="1250" spc="15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Keynote speaker for Philadelphia's Abington </a:t>
            </a:r>
            <a:r>
              <a:rPr dirty="0" sz="1250" spc="5">
                <a:latin typeface="Arial MT"/>
                <a:cs typeface="Arial MT"/>
              </a:rPr>
              <a:t>High </a:t>
            </a:r>
            <a:r>
              <a:rPr dirty="0" sz="1250">
                <a:latin typeface="Arial MT"/>
                <a:cs typeface="Arial MT"/>
              </a:rPr>
              <a:t>School 68th National </a:t>
            </a:r>
            <a:r>
              <a:rPr dirty="0" sz="1250" spc="5">
                <a:latin typeface="Arial MT"/>
                <a:cs typeface="Arial MT"/>
              </a:rPr>
              <a:t>Honors </a:t>
            </a:r>
            <a:r>
              <a:rPr dirty="0" sz="1250">
                <a:latin typeface="Arial MT"/>
                <a:cs typeface="Arial MT"/>
              </a:rPr>
              <a:t>Society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induction </a:t>
            </a:r>
            <a:r>
              <a:rPr dirty="0" sz="1250" spc="-10">
                <a:latin typeface="Arial MT"/>
                <a:cs typeface="Arial MT"/>
              </a:rPr>
              <a:t>ceremony.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In </a:t>
            </a:r>
            <a:r>
              <a:rPr dirty="0" sz="1250">
                <a:latin typeface="Arial MT"/>
                <a:cs typeface="Arial MT"/>
              </a:rPr>
              <a:t>addition, entered into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</a:t>
            </a:r>
            <a:r>
              <a:rPr dirty="0" sz="1250" spc="5">
                <a:latin typeface="Arial MT"/>
                <a:cs typeface="Arial MT"/>
              </a:rPr>
              <a:t>2023</a:t>
            </a:r>
            <a:r>
              <a:rPr dirty="0" sz="1250">
                <a:latin typeface="Arial MT"/>
                <a:cs typeface="Arial MT"/>
              </a:rPr>
              <a:t> Hall</a:t>
            </a:r>
            <a:r>
              <a:rPr dirty="0" sz="1250" spc="5">
                <a:latin typeface="Arial MT"/>
                <a:cs typeface="Arial MT"/>
              </a:rPr>
              <a:t> of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Fame</a:t>
            </a:r>
            <a:r>
              <a:rPr dirty="0" sz="1250">
                <a:latin typeface="Arial MT"/>
                <a:cs typeface="Arial MT"/>
              </a:rPr>
              <a:t> for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 along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side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other </a:t>
            </a:r>
            <a:r>
              <a:rPr dirty="0" sz="1250" spc="5">
                <a:latin typeface="Arial MT"/>
                <a:cs typeface="Arial MT"/>
              </a:rPr>
              <a:t>famous </a:t>
            </a:r>
            <a:r>
              <a:rPr dirty="0" sz="1250">
                <a:latin typeface="Arial MT"/>
                <a:cs typeface="Arial MT"/>
              </a:rPr>
              <a:t>alumni. Paying it forward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Abington Senior </a:t>
            </a:r>
            <a:r>
              <a:rPr dirty="0" sz="1250" spc="5">
                <a:latin typeface="Arial MT"/>
                <a:cs typeface="Arial MT"/>
              </a:rPr>
              <a:t>High </a:t>
            </a:r>
            <a:r>
              <a:rPr dirty="0" sz="1250">
                <a:latin typeface="Arial MT"/>
                <a:cs typeface="Arial MT"/>
              </a:rPr>
              <a:t>School is very important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 spc="-20">
                <a:latin typeface="Arial MT"/>
                <a:cs typeface="Arial MT"/>
              </a:rPr>
              <a:t>Mr.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Blank. </a:t>
            </a:r>
            <a:r>
              <a:rPr dirty="0" sz="1250" spc="5">
                <a:latin typeface="Arial MT"/>
                <a:cs typeface="Arial MT"/>
              </a:rPr>
              <a:t>As </a:t>
            </a:r>
            <a:r>
              <a:rPr dirty="0" sz="1250">
                <a:latin typeface="Arial MT"/>
                <a:cs typeface="Arial MT"/>
              </a:rPr>
              <a:t>such, </a:t>
            </a:r>
            <a:r>
              <a:rPr dirty="0" sz="1250" spc="5">
                <a:latin typeface="Arial MT"/>
                <a:cs typeface="Arial MT"/>
              </a:rPr>
              <a:t>he endows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scholarship </a:t>
            </a:r>
            <a:r>
              <a:rPr dirty="0" sz="1250" spc="5">
                <a:latin typeface="Arial MT"/>
                <a:cs typeface="Arial MT"/>
              </a:rPr>
              <a:t>each </a:t>
            </a:r>
            <a:r>
              <a:rPr dirty="0" sz="1250">
                <a:latin typeface="Arial MT"/>
                <a:cs typeface="Arial MT"/>
              </a:rPr>
              <a:t>year for students that plan </a:t>
            </a:r>
            <a:r>
              <a:rPr dirty="0" sz="1250" spc="5">
                <a:latin typeface="Arial MT"/>
                <a:cs typeface="Arial MT"/>
              </a:rPr>
              <a:t>on </a:t>
            </a:r>
            <a:r>
              <a:rPr dirty="0" sz="1250">
                <a:latin typeface="Arial MT"/>
                <a:cs typeface="Arial MT"/>
              </a:rPr>
              <a:t>majoring in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world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language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university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level.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08100" y="355604"/>
            <a:ext cx="4953000" cy="587692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9100" y="6471287"/>
            <a:ext cx="6642100" cy="2073275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>
                <a:latin typeface="Arial MT"/>
                <a:cs typeface="Arial MT"/>
              </a:rPr>
              <a:t>https://costaricascallcenter.com/en/outbound-bpo-campaigns/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#Neurodiversity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#JosephKMuscat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#RichardBlank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#CostaRica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#CallCenter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#Outsourcing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#Telemarketing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#BPO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#Sales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#Entrepreneur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#B2B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#Business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#Gamification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#CEO</a:t>
            </a:r>
            <a:endParaRPr sz="1250">
              <a:latin typeface="Arial MT"/>
              <a:cs typeface="Arial MT"/>
            </a:endParaRPr>
          </a:p>
          <a:p>
            <a:pPr algn="just" marL="12700" marR="365760">
              <a:lnSpc>
                <a:spcPts val="2030"/>
              </a:lnSpc>
              <a:spcBef>
                <a:spcPts val="75"/>
              </a:spcBef>
            </a:pPr>
            <a:r>
              <a:rPr dirty="0" sz="1250" spc="5">
                <a:latin typeface="Arial MT"/>
                <a:cs typeface="Arial MT"/>
              </a:rPr>
              <a:t>, </a:t>
            </a:r>
            <a:r>
              <a:rPr dirty="0" sz="1250">
                <a:latin typeface="Arial MT"/>
                <a:cs typeface="Arial MT"/>
              </a:rPr>
              <a:t>Richard Blank,Costa Rica's Call </a:t>
            </a:r>
            <a:r>
              <a:rPr dirty="0" sz="1250" spc="-10">
                <a:latin typeface="Arial MT"/>
                <a:cs typeface="Arial MT"/>
              </a:rPr>
              <a:t>Center, </a:t>
            </a:r>
            <a:r>
              <a:rPr dirty="0" sz="1250">
                <a:latin typeface="Arial MT"/>
                <a:cs typeface="Arial MT"/>
              </a:rPr>
              <a:t>Outsourcing, </a:t>
            </a:r>
            <a:r>
              <a:rPr dirty="0" sz="1250" spc="-10">
                <a:latin typeface="Arial MT"/>
                <a:cs typeface="Arial MT"/>
              </a:rPr>
              <a:t>Telemarketing, </a:t>
            </a:r>
            <a:r>
              <a:rPr dirty="0" sz="1250" spc="5">
                <a:latin typeface="Arial MT"/>
                <a:cs typeface="Arial MT"/>
              </a:rPr>
              <a:t>BPO, </a:t>
            </a:r>
            <a:r>
              <a:rPr dirty="0" sz="1250">
                <a:latin typeface="Arial MT"/>
                <a:cs typeface="Arial MT"/>
              </a:rPr>
              <a:t>Nearshore,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Sales, </a:t>
            </a:r>
            <a:r>
              <a:rPr dirty="0" sz="1250" spc="-5">
                <a:latin typeface="Arial MT"/>
                <a:cs typeface="Arial MT"/>
              </a:rPr>
              <a:t>Entrepreneur, </a:t>
            </a:r>
            <a:r>
              <a:rPr dirty="0" sz="1250" spc="5">
                <a:latin typeface="Arial MT"/>
                <a:cs typeface="Arial MT"/>
              </a:rPr>
              <a:t>B2B, </a:t>
            </a:r>
            <a:r>
              <a:rPr dirty="0" sz="1250">
                <a:latin typeface="Arial MT"/>
                <a:cs typeface="Arial MT"/>
              </a:rPr>
              <a:t>Business,Podcast,Gamification,Leadership,Marketing, Radio,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Guest,</a:t>
            </a:r>
            <a:r>
              <a:rPr dirty="0" sz="1250" spc="-10">
                <a:latin typeface="Arial MT"/>
                <a:cs typeface="Arial MT"/>
              </a:rPr>
              <a:t> Money,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education,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trainer,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50" spc="-30">
                <a:latin typeface="Arial MT"/>
                <a:cs typeface="Arial MT"/>
              </a:rPr>
              <a:t>Take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 spc="15">
                <a:latin typeface="Arial MT"/>
                <a:cs typeface="Arial MT"/>
              </a:rPr>
              <a:t>A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Leap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15">
                <a:latin typeface="Arial MT"/>
                <a:cs typeface="Arial MT"/>
              </a:rPr>
              <a:t>&amp;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Transform: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 spc="15">
                <a:latin typeface="Arial MT"/>
                <a:cs typeface="Arial MT"/>
              </a:rPr>
              <a:t>A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Neurodiversity Journey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Podcast.The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Art </a:t>
            </a:r>
            <a:r>
              <a:rPr dirty="0" sz="1250" spc="5">
                <a:latin typeface="Arial MT"/>
                <a:cs typeface="Arial MT"/>
              </a:rPr>
              <a:t>of Speech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With </a:t>
            </a:r>
            <a:r>
              <a:rPr dirty="0" sz="1250">
                <a:latin typeface="Arial MT"/>
                <a:cs typeface="Arial MT"/>
              </a:rPr>
              <a:t>Richard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Blank.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800" y="355604"/>
            <a:ext cx="6705600" cy="3771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E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2024-06-25T13:43:20Z</dcterms:created>
  <dcterms:modified xsi:type="dcterms:W3CDTF">2024-06-25T13:43:20Z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2024-06-25T00:00:00Z</vt:filetime>
  </property>
  <property fmtid="{D5CDD505-2E9C-101B-9397-08002B2CF9AE}" pid="3" name="Creator">
    <vt:lpwstr>Chromium</vt:lpwstr>
  </property>
  <property fmtid="{D5CDD505-2E9C-101B-9397-08002B2CF9AE}" pid="4" name="LastSaved">
    <vt:filetime>2024-06-25T00:00:00Z</vt:filetime>
  </property>
</Properties>
</file>