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7569200" cy="10706100"/>
  <p:notesSz cx="7569200" cy="10706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justpaste.it/CrackingTheEntrepreneurBottlenec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219" y="449219"/>
            <a:ext cx="339810" cy="3398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64383" y="520700"/>
            <a:ext cx="3592829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</a:t>
            </a:r>
            <a:r>
              <a:rPr dirty="0" sz="950" spc="5">
                <a:latin typeface="Arial MT"/>
                <a:cs typeface="Arial MT"/>
              </a:rPr>
              <a:t> </a:t>
            </a:r>
            <a:r>
              <a:rPr dirty="0" sz="950">
                <a:latin typeface="Arial MT"/>
                <a:cs typeface="Arial MT"/>
              </a:rPr>
              <a:t>from:</a:t>
            </a:r>
            <a:r>
              <a:rPr dirty="0" sz="950" spc="10">
                <a:latin typeface="Arial MT"/>
                <a:cs typeface="Arial MT"/>
              </a:rPr>
              <a:t> </a:t>
            </a:r>
            <a:r>
              <a:rPr dirty="0" sz="950">
                <a:solidFill>
                  <a:srgbClr val="0000ED"/>
                </a:solidFill>
                <a:latin typeface="Arial MT"/>
                <a:cs typeface="Arial MT"/>
                <a:hlinkClick r:id="rId3"/>
              </a:rPr>
              <a:t>j</a:t>
            </a:r>
            <a:r>
              <a:rPr dirty="0" u="sng" sz="95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3"/>
              </a:rPr>
              <a:t>ustpaste.it/CrackingTheEntrepreneurBottlenec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396" y="1129023"/>
            <a:ext cx="6340475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marR="5080" indent="-7556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Cracking The Entrepreneur Bottleneck with Laurent </a:t>
            </a:r>
            <a:r>
              <a:rPr dirty="0" sz="2200" spc="-6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Notin.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A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business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created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on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grit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by</a:t>
            </a:r>
            <a:r>
              <a:rPr dirty="0" sz="2200" spc="-1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</a:t>
            </a:r>
            <a:r>
              <a:rPr dirty="0" sz="2200" spc="-2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Blank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2057400"/>
            <a:ext cx="6715125" cy="67151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9011284"/>
            <a:ext cx="6581140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Interviews, Cracking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Entrepreneur Bottleneck. </a:t>
            </a: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successful business </a:t>
            </a:r>
            <a:r>
              <a:rPr dirty="0" sz="1250" spc="5">
                <a:latin typeface="Arial MT"/>
                <a:cs typeface="Arial MT"/>
              </a:rPr>
              <a:t>needs </a:t>
            </a:r>
            <a:r>
              <a:rPr dirty="0" sz="1250">
                <a:latin typeface="Arial MT"/>
                <a:cs typeface="Arial MT"/>
              </a:rPr>
              <a:t>consistency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grit.</a:t>
            </a:r>
            <a:endParaRPr sz="1250">
              <a:latin typeface="Arial MT"/>
              <a:cs typeface="Arial MT"/>
            </a:endParaRPr>
          </a:p>
          <a:p>
            <a:pPr marL="12700" marR="19685">
              <a:lnSpc>
                <a:spcPct val="130000"/>
              </a:lnSpc>
              <a:spcBef>
                <a:spcPts val="75"/>
              </a:spcBef>
            </a:pP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Secrets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Growth from 16 </a:t>
            </a:r>
            <a:r>
              <a:rPr dirty="0" sz="1250" spc="-2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Successful Entrepreneurship with Richard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657225"/>
            <a:ext cx="6715124" cy="53435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82334"/>
            <a:ext cx="618871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Laurent Notin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Coach to </a:t>
            </a:r>
            <a:r>
              <a:rPr dirty="0" sz="1250">
                <a:latin typeface="Arial MT"/>
                <a:cs typeface="Arial MT"/>
              </a:rPr>
              <a:t>entrepreneurs, start-up </a:t>
            </a:r>
            <a:r>
              <a:rPr dirty="0" sz="1250" spc="-10">
                <a:latin typeface="Arial MT"/>
                <a:cs typeface="Arial MT"/>
              </a:rPr>
              <a:t>mentor,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the host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Inter:views,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Cracking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Entrepreneurship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Code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66974" y="6610350"/>
            <a:ext cx="2638424" cy="17335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8325484"/>
            <a:ext cx="597535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Being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entrepreneur 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calling. </a:t>
            </a:r>
            <a:r>
              <a:rPr dirty="0" sz="1250" spc="-3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either </a:t>
            </a:r>
            <a:r>
              <a:rPr dirty="0" sz="1250" spc="5">
                <a:latin typeface="Arial MT"/>
                <a:cs typeface="Arial MT"/>
              </a:rPr>
              <a:t>have </a:t>
            </a:r>
            <a:r>
              <a:rPr dirty="0" sz="1250">
                <a:latin typeface="Arial MT"/>
                <a:cs typeface="Arial MT"/>
              </a:rPr>
              <a:t>it in you, </a:t>
            </a:r>
            <a:r>
              <a:rPr dirty="0" sz="1250" spc="5">
                <a:latin typeface="Arial MT"/>
                <a:cs typeface="Arial MT"/>
              </a:rPr>
              <a:t>or you </a:t>
            </a:r>
            <a:r>
              <a:rPr dirty="0" sz="1250">
                <a:latin typeface="Arial MT"/>
                <a:cs typeface="Arial MT"/>
              </a:rPr>
              <a:t>don’t. There's </a:t>
            </a:r>
            <a:r>
              <a:rPr dirty="0" sz="1250" spc="5">
                <a:latin typeface="Arial MT"/>
                <a:cs typeface="Arial MT"/>
              </a:rPr>
              <a:t>no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alternative.</a:t>
            </a:r>
            <a:r>
              <a:rPr dirty="0" sz="1250" spc="-8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it’s </a:t>
            </a:r>
            <a:r>
              <a:rPr dirty="0" sz="1250" spc="5">
                <a:latin typeface="Arial MT"/>
                <a:cs typeface="Arial MT"/>
              </a:rPr>
              <a:t>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hardest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jobs!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9" y="352425"/>
            <a:ext cx="2857499" cy="16001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1934210"/>
            <a:ext cx="665607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5">
                <a:latin typeface="Arial MT"/>
                <a:cs typeface="Arial MT"/>
              </a:rPr>
              <a:t>You’ve </a:t>
            </a:r>
            <a:r>
              <a:rPr dirty="0" sz="1250">
                <a:latin typeface="Arial MT"/>
                <a:cs typeface="Arial MT"/>
              </a:rPr>
              <a:t>got </a:t>
            </a:r>
            <a:r>
              <a:rPr dirty="0" sz="1250" spc="5">
                <a:latin typeface="Arial MT"/>
                <a:cs typeface="Arial MT"/>
              </a:rPr>
              <a:t>to wear many </a:t>
            </a:r>
            <a:r>
              <a:rPr dirty="0" sz="1250">
                <a:latin typeface="Arial MT"/>
                <a:cs typeface="Arial MT"/>
              </a:rPr>
              <a:t>hats, acquire </a:t>
            </a:r>
            <a:r>
              <a:rPr dirty="0" sz="1250" spc="5">
                <a:latin typeface="Arial MT"/>
                <a:cs typeface="Arial MT"/>
              </a:rPr>
              <a:t>many </a:t>
            </a:r>
            <a:r>
              <a:rPr dirty="0" sz="1250">
                <a:latin typeface="Arial MT"/>
                <a:cs typeface="Arial MT"/>
              </a:rPr>
              <a:t>skills, </a:t>
            </a:r>
            <a:r>
              <a:rPr dirty="0" sz="1250" spc="5">
                <a:latin typeface="Arial MT"/>
                <a:cs typeface="Arial MT"/>
              </a:rPr>
              <a:t>and make many </a:t>
            </a:r>
            <a:r>
              <a:rPr dirty="0" sz="1250">
                <a:latin typeface="Arial MT"/>
                <a:cs typeface="Arial MT"/>
              </a:rPr>
              <a:t>decisions </a:t>
            </a:r>
            <a:r>
              <a:rPr dirty="0" sz="1250" spc="10">
                <a:latin typeface="Arial MT"/>
                <a:cs typeface="Arial MT"/>
              </a:rPr>
              <a:t>– </a:t>
            </a:r>
            <a:r>
              <a:rPr dirty="0" sz="1250">
                <a:latin typeface="Arial MT"/>
                <a:cs typeface="Arial MT"/>
              </a:rPr>
              <a:t>fast. All whilst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under extreme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pressure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deliver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work </a:t>
            </a:r>
            <a:r>
              <a:rPr dirty="0" sz="1250">
                <a:latin typeface="Arial MT"/>
                <a:cs typeface="Arial MT"/>
              </a:rPr>
              <a:t>for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 care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employees, 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run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cash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5">
                <a:latin typeface="Arial MT"/>
                <a:cs typeface="Arial MT"/>
              </a:rPr>
              <a:t>flow.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2199" y="3067050"/>
            <a:ext cx="2857499" cy="16001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4906009"/>
            <a:ext cx="6450330" cy="131127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25">
                <a:latin typeface="Arial MT"/>
                <a:cs typeface="Arial MT"/>
              </a:rPr>
              <a:t>Your </a:t>
            </a:r>
            <a:r>
              <a:rPr dirty="0" sz="1250">
                <a:latin typeface="Arial MT"/>
                <a:cs typeface="Arial MT"/>
              </a:rPr>
              <a:t>biggest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risk?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Becoming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Many</a:t>
            </a:r>
            <a:r>
              <a:rPr dirty="0" sz="1250">
                <a:latin typeface="Arial MT"/>
                <a:cs typeface="Arial MT"/>
              </a:rPr>
              <a:t> people will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tell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 spc="-5">
                <a:latin typeface="Arial MT"/>
                <a:cs typeface="Arial MT"/>
              </a:rPr>
              <a:t>it’s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cash </a:t>
            </a:r>
            <a:r>
              <a:rPr dirty="0" sz="1250">
                <a:latin typeface="Arial MT"/>
                <a:cs typeface="Arial MT"/>
              </a:rPr>
              <a:t>flow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unsuccessful marketing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tactics. </a:t>
            </a:r>
            <a:r>
              <a:rPr dirty="0" sz="1250" spc="5">
                <a:latin typeface="Arial MT"/>
                <a:cs typeface="Arial MT"/>
              </a:rPr>
              <a:t>But </a:t>
            </a:r>
            <a:r>
              <a:rPr dirty="0" sz="1250" spc="-5">
                <a:latin typeface="Arial MT"/>
                <a:cs typeface="Arial MT"/>
              </a:rPr>
              <a:t>it’s</a:t>
            </a:r>
            <a:r>
              <a:rPr dirty="0" sz="1250">
                <a:latin typeface="Arial MT"/>
                <a:cs typeface="Arial MT"/>
              </a:rPr>
              <a:t> not.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Having </a:t>
            </a:r>
            <a:r>
              <a:rPr dirty="0" sz="1250" spc="5">
                <a:latin typeface="Arial MT"/>
                <a:cs typeface="Arial MT"/>
              </a:rPr>
              <a:t>run </a:t>
            </a:r>
            <a:r>
              <a:rPr dirty="0" sz="1250">
                <a:latin typeface="Arial MT"/>
                <a:cs typeface="Arial MT"/>
              </a:rPr>
              <a:t>several </a:t>
            </a:r>
            <a:r>
              <a:rPr dirty="0" sz="1250" spc="5">
                <a:latin typeface="Arial MT"/>
                <a:cs typeface="Arial MT"/>
              </a:rPr>
              <a:t>SMEs and </a:t>
            </a:r>
            <a:r>
              <a:rPr dirty="0" sz="1250">
                <a:latin typeface="Arial MT"/>
                <a:cs typeface="Arial MT"/>
              </a:rPr>
              <a:t>mentored hundreds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business </a:t>
            </a:r>
            <a:r>
              <a:rPr dirty="0" sz="1250" spc="5">
                <a:latin typeface="Arial MT"/>
                <a:cs typeface="Arial MT"/>
              </a:rPr>
              <a:t>owners </a:t>
            </a:r>
            <a:r>
              <a:rPr dirty="0" sz="1250" spc="10">
                <a:latin typeface="Arial MT"/>
                <a:cs typeface="Arial MT"/>
              </a:rPr>
              <a:t>– </a:t>
            </a:r>
            <a:r>
              <a:rPr dirty="0" sz="1250" spc="5">
                <a:latin typeface="Arial MT"/>
                <a:cs typeface="Arial MT"/>
              </a:rPr>
              <a:t>I can </a:t>
            </a:r>
            <a:r>
              <a:rPr dirty="0" sz="1250">
                <a:latin typeface="Arial MT"/>
                <a:cs typeface="Arial MT"/>
              </a:rPr>
              <a:t>tell </a:t>
            </a:r>
            <a:r>
              <a:rPr dirty="0" sz="1250" spc="5">
                <a:latin typeface="Arial MT"/>
                <a:cs typeface="Arial MT"/>
              </a:rPr>
              <a:t>you -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biggest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risk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face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-3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YOU!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1749" y="6305549"/>
            <a:ext cx="2438399" cy="24383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8735059"/>
            <a:ext cx="6553834" cy="777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Why? Because as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-5">
                <a:latin typeface="Arial MT"/>
                <a:cs typeface="Arial MT"/>
              </a:rPr>
              <a:t>entrepreneur, </a:t>
            </a:r>
            <a:r>
              <a:rPr dirty="0" sz="1250" spc="5">
                <a:latin typeface="Arial MT"/>
                <a:cs typeface="Arial MT"/>
              </a:rPr>
              <a:t>you are </a:t>
            </a:r>
            <a:r>
              <a:rPr dirty="0" sz="1250">
                <a:latin typeface="Arial MT"/>
                <a:cs typeface="Arial MT"/>
              </a:rPr>
              <a:t>responsible for setting the company’s direction,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everyone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follows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course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delivers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what’s promised.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Everything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relies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4624" y="352425"/>
            <a:ext cx="2143124" cy="2143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2477135"/>
            <a:ext cx="64211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0">
                <a:latin typeface="Arial MT"/>
                <a:cs typeface="Arial MT"/>
              </a:rPr>
              <a:t>How </a:t>
            </a:r>
            <a:r>
              <a:rPr dirty="0" sz="1250" spc="5">
                <a:latin typeface="Arial MT"/>
                <a:cs typeface="Arial MT"/>
              </a:rPr>
              <a:t>much of </a:t>
            </a:r>
            <a:r>
              <a:rPr dirty="0" sz="1250">
                <a:latin typeface="Arial MT"/>
                <a:cs typeface="Arial MT"/>
              </a:rPr>
              <a:t>the bottleneck in your business </a:t>
            </a:r>
            <a:r>
              <a:rPr dirty="0" sz="1250" spc="5">
                <a:latin typeface="Arial MT"/>
                <a:cs typeface="Arial MT"/>
              </a:rPr>
              <a:t>are you? Log on to </a:t>
            </a:r>
            <a:r>
              <a:rPr dirty="0" sz="1250" spc="10">
                <a:latin typeface="Arial MT"/>
                <a:cs typeface="Arial MT"/>
              </a:rPr>
              <a:t>my </a:t>
            </a:r>
            <a:r>
              <a:rPr dirty="0" sz="1250">
                <a:latin typeface="Arial MT"/>
                <a:cs typeface="Arial MT"/>
              </a:rPr>
              <a:t>website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take </a:t>
            </a: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Index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2199" y="3105150"/>
            <a:ext cx="2857499" cy="16001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4686934"/>
            <a:ext cx="6595745" cy="1044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Studying the data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analyzing the charts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decide which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business </a:t>
            </a:r>
            <a:r>
              <a:rPr dirty="0" sz="1250" spc="5">
                <a:latin typeface="Arial MT"/>
                <a:cs typeface="Arial MT"/>
              </a:rPr>
              <a:t>needs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delegation could take </a:t>
            </a:r>
            <a:r>
              <a:rPr dirty="0" sz="1250" spc="5">
                <a:latin typeface="Arial MT"/>
                <a:cs typeface="Arial MT"/>
              </a:rPr>
              <a:t>much </a:t>
            </a:r>
            <a:r>
              <a:rPr dirty="0" sz="1250">
                <a:latin typeface="Arial MT"/>
                <a:cs typeface="Arial MT"/>
              </a:rPr>
              <a:t>time,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CEO's ego </a:t>
            </a:r>
            <a:r>
              <a:rPr dirty="0" sz="1250">
                <a:latin typeface="Arial MT"/>
                <a:cs typeface="Arial MT"/>
              </a:rPr>
              <a:t>might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stopping </a:t>
            </a:r>
            <a:r>
              <a:rPr dirty="0" sz="1250" spc="5">
                <a:latin typeface="Arial MT"/>
                <a:cs typeface="Arial MT"/>
              </a:rPr>
              <a:t>them from </a:t>
            </a:r>
            <a:r>
              <a:rPr dirty="0" sz="1250">
                <a:latin typeface="Arial MT"/>
                <a:cs typeface="Arial MT"/>
              </a:rPr>
              <a:t>letting </a:t>
            </a:r>
            <a:r>
              <a:rPr dirty="0" sz="1250" spc="5">
                <a:latin typeface="Arial MT"/>
                <a:cs typeface="Arial MT"/>
              </a:rPr>
              <a:t>go of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certain weights in the business.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this episode with Richard Blank,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tells </a:t>
            </a:r>
            <a:r>
              <a:rPr dirty="0" sz="1250" spc="5">
                <a:latin typeface="Arial MT"/>
                <a:cs typeface="Arial MT"/>
              </a:rPr>
              <a:t>us how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16+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business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2699" y="6076950"/>
            <a:ext cx="2466974" cy="18478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5925" y="7906384"/>
            <a:ext cx="6608445" cy="1816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4615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100%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Entrepreneurs will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eventually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 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 business.</a:t>
            </a:r>
            <a:r>
              <a:rPr dirty="0" sz="1250" spc="5">
                <a:latin typeface="Arial MT"/>
                <a:cs typeface="Arial MT"/>
              </a:rPr>
              <a:t> Not </a:t>
            </a:r>
            <a:r>
              <a:rPr dirty="0" sz="1250">
                <a:latin typeface="Arial MT"/>
                <a:cs typeface="Arial MT"/>
              </a:rPr>
              <a:t>just once,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but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several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times!</a:t>
            </a:r>
            <a:endParaRPr sz="1250">
              <a:latin typeface="Arial MT"/>
              <a:cs typeface="Arial MT"/>
            </a:endParaRPr>
          </a:p>
          <a:p>
            <a:pPr marL="12700" marR="25209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hardest bit? Identifying you're being one. </a:t>
            </a:r>
            <a:r>
              <a:rPr dirty="0" sz="1250" spc="5">
                <a:latin typeface="Arial MT"/>
                <a:cs typeface="Arial MT"/>
              </a:rPr>
              <a:t>The easy </a:t>
            </a:r>
            <a:r>
              <a:rPr dirty="0" sz="1250">
                <a:latin typeface="Arial MT"/>
                <a:cs typeface="Arial MT"/>
              </a:rPr>
              <a:t>bit? Getting out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-5">
                <a:latin typeface="Arial MT"/>
                <a:cs typeface="Arial MT"/>
              </a:rPr>
              <a:t>it.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that's all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about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awareness.</a:t>
            </a:r>
            <a:endParaRPr sz="1250">
              <a:latin typeface="Arial MT"/>
              <a:cs typeface="Arial MT"/>
            </a:endParaRPr>
          </a:p>
          <a:p>
            <a:pPr algn="just" marL="12700" marR="5080">
              <a:lnSpc>
                <a:spcPts val="202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This podcast is dedicated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getting </a:t>
            </a:r>
            <a:r>
              <a:rPr dirty="0" sz="1250" spc="5">
                <a:latin typeface="Arial MT"/>
                <a:cs typeface="Arial MT"/>
              </a:rPr>
              <a:t>you </a:t>
            </a:r>
            <a:r>
              <a:rPr dirty="0" sz="1250">
                <a:latin typeface="Arial MT"/>
                <a:cs typeface="Arial MT"/>
              </a:rPr>
              <a:t>unstuck </a:t>
            </a:r>
            <a:r>
              <a:rPr dirty="0" sz="1250" spc="5">
                <a:latin typeface="Arial MT"/>
                <a:cs typeface="Arial MT"/>
              </a:rPr>
              <a:t>as an </a:t>
            </a:r>
            <a:r>
              <a:rPr dirty="0" sz="1250" spc="-5">
                <a:latin typeface="Arial MT"/>
                <a:cs typeface="Arial MT"/>
              </a:rPr>
              <a:t>entrepreneur. </a:t>
            </a:r>
            <a:r>
              <a:rPr dirty="0" sz="1250" spc="5">
                <a:latin typeface="Arial MT"/>
                <a:cs typeface="Arial MT"/>
              </a:rPr>
              <a:t>In each </a:t>
            </a:r>
            <a:r>
              <a:rPr dirty="0" sz="1250">
                <a:latin typeface="Arial MT"/>
                <a:cs typeface="Arial MT"/>
              </a:rPr>
              <a:t>episode,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invite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seasoned entrepreneurs </a:t>
            </a:r>
            <a:r>
              <a:rPr dirty="0" sz="1250" spc="5">
                <a:latin typeface="Arial MT"/>
                <a:cs typeface="Arial MT"/>
              </a:rPr>
              <a:t>to speak </a:t>
            </a:r>
            <a:r>
              <a:rPr dirty="0" sz="1250">
                <a:latin typeface="Arial MT"/>
                <a:cs typeface="Arial MT"/>
              </a:rPr>
              <a:t>candidly about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they </a:t>
            </a:r>
            <a:r>
              <a:rPr dirty="0" sz="1250" spc="5">
                <a:latin typeface="Arial MT"/>
                <a:cs typeface="Arial MT"/>
              </a:rPr>
              <a:t>overcame </a:t>
            </a:r>
            <a:r>
              <a:rPr dirty="0" sz="1250">
                <a:latin typeface="Arial MT"/>
                <a:cs typeface="Arial MT"/>
              </a:rPr>
              <a:t>being the bottleneck in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435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934709"/>
            <a:ext cx="644652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don't just </a:t>
            </a:r>
            <a:r>
              <a:rPr dirty="0" sz="1250" spc="5">
                <a:latin typeface="Arial MT"/>
                <a:cs typeface="Arial MT"/>
              </a:rPr>
              <a:t>hype up </a:t>
            </a:r>
            <a:r>
              <a:rPr dirty="0" sz="1250">
                <a:latin typeface="Arial MT"/>
                <a:cs typeface="Arial MT"/>
              </a:rPr>
              <a:t>their success. </a:t>
            </a:r>
            <a:r>
              <a:rPr dirty="0" sz="1250" spc="5">
                <a:latin typeface="Arial MT"/>
                <a:cs typeface="Arial MT"/>
              </a:rPr>
              <a:t>I ask </a:t>
            </a:r>
            <a:r>
              <a:rPr dirty="0" sz="1250">
                <a:latin typeface="Arial MT"/>
                <a:cs typeface="Arial MT"/>
              </a:rPr>
              <a:t>the questions </a:t>
            </a:r>
            <a:r>
              <a:rPr dirty="0" sz="1250" spc="5">
                <a:latin typeface="Arial MT"/>
                <a:cs typeface="Arial MT"/>
              </a:rPr>
              <a:t>you want </a:t>
            </a:r>
            <a:r>
              <a:rPr dirty="0" sz="1250">
                <a:latin typeface="Arial MT"/>
                <a:cs typeface="Arial MT"/>
              </a:rPr>
              <a:t>the answers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but wouldn't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dare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ask!</a:t>
            </a:r>
            <a:endParaRPr sz="1250">
              <a:latin typeface="Arial MT"/>
              <a:cs typeface="Arial MT"/>
            </a:endParaRPr>
          </a:p>
          <a:p>
            <a:pPr marL="12700" marR="357505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By </a:t>
            </a:r>
            <a:r>
              <a:rPr dirty="0" sz="1250">
                <a:latin typeface="Arial MT"/>
                <a:cs typeface="Arial MT"/>
              </a:rPr>
              <a:t>listening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these episodes, you'll discover </a:t>
            </a:r>
            <a:r>
              <a:rPr dirty="0" sz="1250" spc="5">
                <a:latin typeface="Arial MT"/>
                <a:cs typeface="Arial MT"/>
              </a:rPr>
              <a:t>what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5">
                <a:latin typeface="Arial MT"/>
                <a:cs typeface="Arial MT"/>
              </a:rPr>
              <a:t>means to be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bottleneck, </a:t>
            </a:r>
            <a:r>
              <a:rPr dirty="0" sz="1250" spc="5">
                <a:latin typeface="Arial MT"/>
                <a:cs typeface="Arial MT"/>
              </a:rPr>
              <a:t>how </a:t>
            </a:r>
            <a:r>
              <a:rPr dirty="0" sz="1250">
                <a:latin typeface="Arial MT"/>
                <a:cs typeface="Arial MT"/>
              </a:rPr>
              <a:t>it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manifests,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importantly,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how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it.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352425"/>
            <a:ext cx="5600699" cy="4086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420234"/>
            <a:ext cx="672909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This isn't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fluff.</a:t>
            </a:r>
            <a:r>
              <a:rPr dirty="0" sz="1250">
                <a:latin typeface="Arial MT"/>
                <a:cs typeface="Arial MT"/>
              </a:rPr>
              <a:t> 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dive deep,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get under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hood,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learn</a:t>
            </a:r>
            <a:r>
              <a:rPr dirty="0" sz="1250" spc="5">
                <a:latin typeface="Arial MT"/>
                <a:cs typeface="Arial MT"/>
              </a:rPr>
              <a:t> what</a:t>
            </a:r>
            <a:r>
              <a:rPr dirty="0" sz="1250">
                <a:latin typeface="Arial MT"/>
                <a:cs typeface="Arial MT"/>
              </a:rPr>
              <a:t> 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takes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blast through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scale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5048250"/>
            <a:ext cx="6715124" cy="42957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5925" y="9325609"/>
            <a:ext cx="6699884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successful business </a:t>
            </a:r>
            <a:r>
              <a:rPr dirty="0" sz="1250" spc="5">
                <a:latin typeface="Arial MT"/>
                <a:cs typeface="Arial MT"/>
              </a:rPr>
              <a:t>needs </a:t>
            </a:r>
            <a:r>
              <a:rPr dirty="0" sz="1250">
                <a:latin typeface="Arial MT"/>
                <a:cs typeface="Arial MT"/>
              </a:rPr>
              <a:t>consistency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grit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setbacks, letting </a:t>
            </a:r>
            <a:r>
              <a:rPr dirty="0" sz="1250" spc="5">
                <a:latin typeface="Arial MT"/>
                <a:cs typeface="Arial MT"/>
              </a:rPr>
              <a:t>go of some </a:t>
            </a:r>
            <a:r>
              <a:rPr dirty="0" sz="1250">
                <a:latin typeface="Arial MT"/>
                <a:cs typeface="Arial MT"/>
              </a:rPr>
              <a:t>weights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5">
                <a:latin typeface="Arial MT"/>
                <a:cs typeface="Arial MT"/>
              </a:rPr>
              <a:t>make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 become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bottleneck, embracing </a:t>
            </a:r>
            <a:r>
              <a:rPr dirty="0" sz="1250" spc="5">
                <a:latin typeface="Arial MT"/>
                <a:cs typeface="Arial MT"/>
              </a:rPr>
              <a:t>change </a:t>
            </a:r>
            <a:r>
              <a:rPr dirty="0" sz="1250">
                <a:latin typeface="Arial MT"/>
                <a:cs typeface="Arial MT"/>
              </a:rPr>
              <a:t>through trials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error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 having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hard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1124" y="352425"/>
            <a:ext cx="4810124" cy="66008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6934834"/>
            <a:ext cx="6496050" cy="13017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10"/>
              </a:spcBef>
            </a:pPr>
            <a:r>
              <a:rPr dirty="0" sz="1250" spc="-5">
                <a:latin typeface="Arial MT"/>
                <a:cs typeface="Arial MT"/>
              </a:rPr>
              <a:t>However,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most </a:t>
            </a:r>
            <a:r>
              <a:rPr dirty="0" sz="1250">
                <a:latin typeface="Arial MT"/>
                <a:cs typeface="Arial MT"/>
              </a:rPr>
              <a:t>entrepreneurs </a:t>
            </a:r>
            <a:r>
              <a:rPr dirty="0" sz="1250" spc="-5">
                <a:latin typeface="Arial MT"/>
                <a:cs typeface="Arial MT"/>
              </a:rPr>
              <a:t>still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need </a:t>
            </a:r>
            <a:r>
              <a:rPr dirty="0" sz="1250">
                <a:latin typeface="Arial MT"/>
                <a:cs typeface="Arial MT"/>
              </a:rPr>
              <a:t>help 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this. Studying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data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analyzing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charts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decide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 part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the business</a:t>
            </a:r>
            <a:r>
              <a:rPr dirty="0" sz="1250" spc="5">
                <a:latin typeface="Arial MT"/>
                <a:cs typeface="Arial MT"/>
              </a:rPr>
              <a:t> needs</a:t>
            </a:r>
            <a:r>
              <a:rPr dirty="0" sz="1250">
                <a:latin typeface="Arial MT"/>
                <a:cs typeface="Arial MT"/>
              </a:rPr>
              <a:t> delegation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could take</a:t>
            </a:r>
            <a:r>
              <a:rPr dirty="0" sz="1250" spc="5">
                <a:latin typeface="Arial MT"/>
                <a:cs typeface="Arial MT"/>
              </a:rPr>
              <a:t> much</a:t>
            </a:r>
            <a:r>
              <a:rPr dirty="0" sz="1250">
                <a:latin typeface="Arial MT"/>
                <a:cs typeface="Arial MT"/>
              </a:rPr>
              <a:t> time,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 CEO's ego </a:t>
            </a:r>
            <a:r>
              <a:rPr dirty="0" sz="1250">
                <a:latin typeface="Arial MT"/>
                <a:cs typeface="Arial MT"/>
              </a:rPr>
              <a:t>might </a:t>
            </a:r>
            <a:r>
              <a:rPr dirty="0" sz="1250" spc="5">
                <a:latin typeface="Arial MT"/>
                <a:cs typeface="Arial MT"/>
              </a:rPr>
              <a:t>be </a:t>
            </a:r>
            <a:r>
              <a:rPr dirty="0" sz="1250">
                <a:latin typeface="Arial MT"/>
                <a:cs typeface="Arial MT"/>
              </a:rPr>
              <a:t>stopping </a:t>
            </a:r>
            <a:r>
              <a:rPr dirty="0" sz="1250" spc="5">
                <a:latin typeface="Arial MT"/>
                <a:cs typeface="Arial MT"/>
              </a:rPr>
              <a:t>them from </a:t>
            </a:r>
            <a:r>
              <a:rPr dirty="0" sz="1250">
                <a:latin typeface="Arial MT"/>
                <a:cs typeface="Arial MT"/>
              </a:rPr>
              <a:t>letting </a:t>
            </a:r>
            <a:r>
              <a:rPr dirty="0" sz="1250" spc="5">
                <a:latin typeface="Arial MT"/>
                <a:cs typeface="Arial MT"/>
              </a:rPr>
              <a:t>go of </a:t>
            </a:r>
            <a:r>
              <a:rPr dirty="0" sz="1250">
                <a:latin typeface="Arial MT"/>
                <a:cs typeface="Arial MT"/>
              </a:rPr>
              <a:t>certain weights in the business.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this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 with Richard Blank,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tells </a:t>
            </a:r>
            <a:r>
              <a:rPr dirty="0" sz="1250" spc="5">
                <a:latin typeface="Arial MT"/>
                <a:cs typeface="Arial MT"/>
              </a:rPr>
              <a:t>us how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can </a:t>
            </a:r>
            <a:r>
              <a:rPr dirty="0" sz="1250">
                <a:latin typeface="Arial MT"/>
                <a:cs typeface="Arial MT"/>
              </a:rPr>
              <a:t>navigate that with his </a:t>
            </a:r>
            <a:r>
              <a:rPr dirty="0" sz="1250" spc="5">
                <a:latin typeface="Arial MT"/>
                <a:cs typeface="Arial MT"/>
              </a:rPr>
              <a:t>16+ </a:t>
            </a:r>
            <a:r>
              <a:rPr dirty="0" sz="1250">
                <a:latin typeface="Arial MT"/>
                <a:cs typeface="Arial MT"/>
              </a:rPr>
              <a:t>years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45815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915534"/>
            <a:ext cx="6517005" cy="130175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133700"/>
              </a:lnSpc>
              <a:spcBef>
                <a:spcPts val="115"/>
              </a:spcBef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has been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of Costa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holds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bachelor's degree in Communication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Spanish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language proficiency certificate </a:t>
            </a:r>
            <a:r>
              <a:rPr dirty="0" sz="1250" spc="5">
                <a:latin typeface="Arial MT"/>
                <a:cs typeface="Arial MT"/>
              </a:rPr>
              <a:t>from </a:t>
            </a:r>
            <a:r>
              <a:rPr dirty="0" sz="1250">
                <a:latin typeface="Arial MT"/>
                <a:cs typeface="Arial MT"/>
              </a:rPr>
              <a:t>the University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Sevilla, Spain. </a:t>
            </a:r>
            <a:r>
              <a:rPr dirty="0" sz="1250" spc="10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induction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057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391784"/>
            <a:ext cx="6645275" cy="787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130"/>
              </a:spcBef>
            </a:pP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</a:t>
            </a:r>
            <a:r>
              <a:rPr dirty="0" sz="1250" spc="5">
                <a:latin typeface="Arial MT"/>
                <a:cs typeface="Arial MT"/>
              </a:rPr>
              <a:t>he was </a:t>
            </a:r>
            <a:r>
              <a:rPr dirty="0" sz="1250">
                <a:latin typeface="Arial MT"/>
                <a:cs typeface="Arial MT"/>
              </a:rPr>
              <a:t>inducted into the </a:t>
            </a:r>
            <a:r>
              <a:rPr dirty="0" sz="1250" spc="5">
                <a:latin typeface="Arial MT"/>
                <a:cs typeface="Arial MT"/>
              </a:rPr>
              <a:t>2023 </a:t>
            </a:r>
            <a:r>
              <a:rPr dirty="0" sz="1250">
                <a:latin typeface="Arial MT"/>
                <a:cs typeface="Arial MT"/>
              </a:rPr>
              <a:t>Hall </a:t>
            </a:r>
            <a:r>
              <a:rPr dirty="0" sz="1250" spc="5">
                <a:latin typeface="Arial MT"/>
                <a:cs typeface="Arial MT"/>
              </a:rPr>
              <a:t>of Fame </a:t>
            </a:r>
            <a:r>
              <a:rPr dirty="0" sz="1250">
                <a:latin typeface="Arial MT"/>
                <a:cs typeface="Arial MT"/>
              </a:rPr>
              <a:t>for Business. Giving </a:t>
            </a:r>
            <a:r>
              <a:rPr dirty="0" sz="1250" spc="5">
                <a:latin typeface="Arial MT"/>
                <a:cs typeface="Arial MT"/>
              </a:rPr>
              <a:t>back to </a:t>
            </a:r>
            <a:r>
              <a:rPr dirty="0" sz="1250">
                <a:latin typeface="Arial MT"/>
                <a:cs typeface="Arial MT"/>
              </a:rPr>
              <a:t>Abington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 students </a:t>
            </a:r>
            <a:r>
              <a:rPr dirty="0" sz="1250" spc="5">
                <a:latin typeface="Arial MT"/>
                <a:cs typeface="Arial MT"/>
              </a:rPr>
              <a:t>who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>
                <a:latin typeface="Arial MT"/>
                <a:cs typeface="Arial MT"/>
              </a:rPr>
              <a:t> majoring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>
                <a:latin typeface="Arial MT"/>
                <a:cs typeface="Arial MT"/>
              </a:rPr>
              <a:t> world 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>
                <a:latin typeface="Arial MT"/>
                <a:cs typeface="Arial MT"/>
              </a:rPr>
              <a:t> the 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574" y="352425"/>
            <a:ext cx="5238749" cy="51053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439409"/>
            <a:ext cx="6271260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 spc="-5">
                <a:latin typeface="Arial MT"/>
                <a:cs typeface="Arial MT"/>
              </a:rPr>
              <a:t>Tune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Key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Highlights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Show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[03:40]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5">
                <a:latin typeface="Arial MT"/>
                <a:cs typeface="Arial MT"/>
              </a:rPr>
              <a:t>&amp;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antique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[04:34]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passion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games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625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96585"/>
            <a:ext cx="528002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31457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[07:04] Bottlenecks in business explained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[10:58]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Why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Richards's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sucked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[16:35] </a:t>
            </a:r>
            <a:r>
              <a:rPr dirty="0" sz="1250" spc="10">
                <a:latin typeface="Arial MT"/>
                <a:cs typeface="Arial MT"/>
              </a:rPr>
              <a:t>How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deals with resistance </a:t>
            </a:r>
            <a:r>
              <a:rPr dirty="0" sz="1250" spc="5">
                <a:latin typeface="Arial MT"/>
                <a:cs typeface="Arial MT"/>
              </a:rPr>
              <a:t>to change </a:t>
            </a:r>
            <a:r>
              <a:rPr dirty="0" sz="1250">
                <a:latin typeface="Arial MT"/>
                <a:cs typeface="Arial MT"/>
              </a:rPr>
              <a:t>in the call center business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[19:37]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Why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letting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hardest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33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68010"/>
            <a:ext cx="442087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[25:49]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40">
                <a:latin typeface="Arial MT"/>
                <a:cs typeface="Arial MT"/>
              </a:rPr>
              <a:t>Top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3</a:t>
            </a:r>
            <a:r>
              <a:rPr dirty="0" sz="1250">
                <a:latin typeface="Arial MT"/>
                <a:cs typeface="Arial MT"/>
              </a:rPr>
              <a:t> growth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milestones for the growth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his business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[33:28]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 recommendations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entrepreneurs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53530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687060"/>
            <a:ext cx="362204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[39:01] </a:t>
            </a:r>
            <a:r>
              <a:rPr dirty="0" sz="1250" spc="10">
                <a:latin typeface="Arial MT"/>
                <a:cs typeface="Arial MT"/>
              </a:rPr>
              <a:t>How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reach out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connect with Richard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[40:24]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Wrap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up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action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Notable</a:t>
            </a:r>
            <a:r>
              <a:rPr dirty="0" sz="1250" spc="-4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Quotes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10">
                <a:latin typeface="Arial MT"/>
                <a:cs typeface="Arial MT"/>
              </a:rPr>
              <a:t>Do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hard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4" cy="4800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5134609"/>
            <a:ext cx="50457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Bottleneck is really about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letting </a:t>
            </a:r>
            <a:r>
              <a:rPr dirty="0" sz="1250" spc="5">
                <a:latin typeface="Arial MT"/>
                <a:cs typeface="Arial MT"/>
              </a:rPr>
              <a:t>go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certain weights in 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-3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only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good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options.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5">
                <a:latin typeface="Arial MT"/>
                <a:cs typeface="Arial MT"/>
              </a:rPr>
              <a:t>When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vulnerable,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are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powerful.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49" y="352425"/>
            <a:ext cx="4800599" cy="66865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277734"/>
            <a:ext cx="645858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Being </a:t>
            </a:r>
            <a:r>
              <a:rPr dirty="0" sz="1250" spc="5">
                <a:latin typeface="Arial MT"/>
                <a:cs typeface="Arial MT"/>
              </a:rPr>
              <a:t>an </a:t>
            </a:r>
            <a:r>
              <a:rPr dirty="0" sz="1250">
                <a:latin typeface="Arial MT"/>
                <a:cs typeface="Arial MT"/>
              </a:rPr>
              <a:t>entrepreneur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isn't just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career; </a:t>
            </a:r>
            <a:r>
              <a:rPr dirty="0" sz="1250" spc="-5">
                <a:latin typeface="Arial MT"/>
                <a:cs typeface="Arial MT"/>
              </a:rPr>
              <a:t>it's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 that</a:t>
            </a:r>
            <a:r>
              <a:rPr dirty="0" sz="1250" spc="5">
                <a:latin typeface="Arial MT"/>
                <a:cs typeface="Arial MT"/>
              </a:rPr>
              <a:t> demands </a:t>
            </a:r>
            <a:r>
              <a:rPr dirty="0" sz="1250">
                <a:latin typeface="Arial MT"/>
                <a:cs typeface="Arial MT"/>
              </a:rPr>
              <a:t>resilience,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adaptability, 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courage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lead.</a:t>
            </a:r>
            <a:endParaRPr sz="1250">
              <a:latin typeface="Arial MT"/>
              <a:cs typeface="Arial MT"/>
            </a:endParaRPr>
          </a:p>
          <a:p>
            <a:pPr marL="12700" marR="162560">
              <a:lnSpc>
                <a:spcPct val="132500"/>
              </a:lnSpc>
              <a:spcBef>
                <a:spcPts val="35"/>
              </a:spcBef>
            </a:pPr>
            <a:r>
              <a:rPr dirty="0" sz="1250" spc="-30">
                <a:latin typeface="Arial MT"/>
                <a:cs typeface="Arial MT"/>
              </a:rPr>
              <a:t>Yet,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5">
                <a:latin typeface="Arial MT"/>
                <a:cs typeface="Arial MT"/>
              </a:rPr>
              <a:t> comes</a:t>
            </a:r>
            <a:r>
              <a:rPr dirty="0" sz="1250">
                <a:latin typeface="Arial MT"/>
                <a:cs typeface="Arial MT"/>
              </a:rPr>
              <a:t> 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unique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challenges: Entrepreneurs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juggle</a:t>
            </a:r>
            <a:r>
              <a:rPr dirty="0" sz="1250" spc="5">
                <a:latin typeface="Arial MT"/>
                <a:cs typeface="Arial MT"/>
              </a:rPr>
              <a:t> numerous</a:t>
            </a:r>
            <a:r>
              <a:rPr dirty="0" sz="1250">
                <a:latin typeface="Arial MT"/>
                <a:cs typeface="Arial MT"/>
              </a:rPr>
              <a:t> roles,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rapidly acquire diverse skills, </a:t>
            </a:r>
            <a:r>
              <a:rPr dirty="0" sz="1250" spc="5">
                <a:latin typeface="Arial MT"/>
                <a:cs typeface="Arial MT"/>
              </a:rPr>
              <a:t>and make </a:t>
            </a:r>
            <a:r>
              <a:rPr dirty="0" sz="1250">
                <a:latin typeface="Arial MT"/>
                <a:cs typeface="Arial MT"/>
              </a:rPr>
              <a:t>critical decisions </a:t>
            </a:r>
            <a:r>
              <a:rPr dirty="0" sz="1250" spc="5">
                <a:latin typeface="Arial MT"/>
                <a:cs typeface="Arial MT"/>
              </a:rPr>
              <a:t>- </a:t>
            </a:r>
            <a:r>
              <a:rPr dirty="0" sz="1250">
                <a:latin typeface="Arial MT"/>
                <a:cs typeface="Arial MT"/>
              </a:rPr>
              <a:t>fast </a:t>
            </a:r>
            <a:r>
              <a:rPr dirty="0" sz="1250" spc="5">
                <a:latin typeface="Arial MT"/>
                <a:cs typeface="Arial MT"/>
              </a:rPr>
              <a:t>- </a:t>
            </a:r>
            <a:r>
              <a:rPr dirty="0" sz="1250">
                <a:latin typeface="Arial MT"/>
                <a:cs typeface="Arial MT"/>
              </a:rPr>
              <a:t>under the pressure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ensuring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satisfaction,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welfare,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financial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health.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4582159"/>
            <a:ext cx="604583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It's </a:t>
            </a:r>
            <a:r>
              <a:rPr dirty="0" sz="1250" spc="5">
                <a:latin typeface="Arial MT"/>
                <a:cs typeface="Arial MT"/>
              </a:rPr>
              <a:t>no wonder </a:t>
            </a:r>
            <a:r>
              <a:rPr dirty="0" sz="1250">
                <a:latin typeface="Arial MT"/>
                <a:cs typeface="Arial MT"/>
              </a:rPr>
              <a:t>that the </a:t>
            </a:r>
            <a:r>
              <a:rPr dirty="0" sz="1250" spc="5">
                <a:latin typeface="Arial MT"/>
                <a:cs typeface="Arial MT"/>
              </a:rPr>
              <a:t>most </a:t>
            </a:r>
            <a:r>
              <a:rPr dirty="0" sz="1250">
                <a:latin typeface="Arial MT"/>
                <a:cs typeface="Arial MT"/>
              </a:rPr>
              <a:t>significant risk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your business is </a:t>
            </a:r>
            <a:r>
              <a:rPr dirty="0" sz="1250" spc="5">
                <a:latin typeface="Arial MT"/>
                <a:cs typeface="Arial MT"/>
              </a:rPr>
              <a:t>YOU! Not cash </a:t>
            </a:r>
            <a:r>
              <a:rPr dirty="0" sz="1250">
                <a:latin typeface="Arial MT"/>
                <a:cs typeface="Arial MT"/>
              </a:rPr>
              <a:t>flow </a:t>
            </a:r>
            <a:r>
              <a:rPr dirty="0" sz="1250" spc="5">
                <a:latin typeface="Arial MT"/>
                <a:cs typeface="Arial MT"/>
              </a:rPr>
              <a:t>or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tactics.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It's the risk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becoming the bottleneck in your business.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5925" y="7649209"/>
            <a:ext cx="6685915" cy="1301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>
                <a:latin typeface="Arial MT"/>
                <a:cs typeface="Arial MT"/>
              </a:rPr>
              <a:t>extensive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running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SMEs—spanning 150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across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three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countries— </a:t>
            </a:r>
            <a:r>
              <a:rPr dirty="0" sz="1250" spc="5">
                <a:latin typeface="Arial MT"/>
                <a:cs typeface="Arial MT"/>
              </a:rPr>
              <a:t> and </a:t>
            </a:r>
            <a:r>
              <a:rPr dirty="0" sz="1250">
                <a:latin typeface="Arial MT"/>
                <a:cs typeface="Arial MT"/>
              </a:rPr>
              <a:t>coaching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countless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owners,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witnessed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firsthand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primary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obstacle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 spc="10">
                <a:latin typeface="Arial MT"/>
                <a:cs typeface="Arial MT"/>
              </a:rPr>
              <a:t> a</a:t>
            </a:r>
            <a:r>
              <a:rPr dirty="0" sz="1250">
                <a:latin typeface="Arial MT"/>
                <a:cs typeface="Arial MT"/>
              </a:rPr>
              <a:t> business's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often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lies within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 themselves.</a:t>
            </a:r>
            <a:r>
              <a:rPr dirty="0" sz="1250" spc="5">
                <a:latin typeface="Arial MT"/>
                <a:cs typeface="Arial MT"/>
              </a:rPr>
              <a:t> When </a:t>
            </a:r>
            <a:r>
              <a:rPr dirty="0" sz="1250">
                <a:latin typeface="Arial MT"/>
                <a:cs typeface="Arial MT"/>
              </a:rPr>
              <a:t>you're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stuck, your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mirrors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stagnation.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10">
                <a:latin typeface="Arial MT"/>
                <a:cs typeface="Arial MT"/>
              </a:rPr>
              <a:t>Do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recognize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yourself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here?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0265" y="9598025"/>
            <a:ext cx="335915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5">
                <a:latin typeface="Arial MT"/>
                <a:cs typeface="Arial MT"/>
              </a:rPr>
              <a:t>Cannot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have</a:t>
            </a:r>
            <a:r>
              <a:rPr dirty="0" sz="1250" spc="-5">
                <a:latin typeface="Arial MT"/>
                <a:cs typeface="Arial MT"/>
              </a:rPr>
              <a:t> difficulties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delegate?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265" y="286384"/>
            <a:ext cx="4217035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Lost in operational details, overlooking the strategic vision?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Sacrificing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well-being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 time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work?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643" y="1329143"/>
            <a:ext cx="6418978" cy="29402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4705984"/>
            <a:ext cx="6052185" cy="1568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6515" marR="186563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Constantly putting out fires instead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focusing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growth?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Disconnected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staff?</a:t>
            </a:r>
            <a:endParaRPr sz="1250">
              <a:latin typeface="Arial MT"/>
              <a:cs typeface="Arial MT"/>
            </a:endParaRPr>
          </a:p>
          <a:p>
            <a:pPr marL="12700" marR="1659255" indent="4381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Giving </a:t>
            </a:r>
            <a:r>
              <a:rPr dirty="0" sz="1250" spc="5">
                <a:latin typeface="Arial MT"/>
                <a:cs typeface="Arial MT"/>
              </a:rPr>
              <a:t>more </a:t>
            </a:r>
            <a:r>
              <a:rPr dirty="0" sz="1250">
                <a:latin typeface="Arial MT"/>
                <a:cs typeface="Arial MT"/>
              </a:rPr>
              <a:t>credit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the critical voice in your </a:t>
            </a:r>
            <a:r>
              <a:rPr dirty="0" sz="1250" spc="5">
                <a:latin typeface="Arial MT"/>
                <a:cs typeface="Arial MT"/>
              </a:rPr>
              <a:t>head?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Addressing these bottlenecks is</a:t>
            </a:r>
            <a:r>
              <a:rPr dirty="0" sz="1250" spc="5">
                <a:latin typeface="Arial MT"/>
                <a:cs typeface="Arial MT"/>
              </a:rPr>
              <a:t> where</a:t>
            </a:r>
            <a:r>
              <a:rPr dirty="0" sz="1250">
                <a:latin typeface="Arial MT"/>
                <a:cs typeface="Arial MT"/>
              </a:rPr>
              <a:t> transformation begins.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Coach,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 </a:t>
            </a:r>
            <a:r>
              <a:rPr dirty="0" sz="1250">
                <a:latin typeface="Arial MT"/>
                <a:cs typeface="Arial MT"/>
              </a:rPr>
              <a:t>partner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eager</a:t>
            </a:r>
            <a:r>
              <a:rPr dirty="0" sz="1250" spc="5">
                <a:latin typeface="Arial MT"/>
                <a:cs typeface="Arial MT"/>
              </a:rPr>
              <a:t> to </a:t>
            </a:r>
            <a:r>
              <a:rPr dirty="0" sz="1250">
                <a:latin typeface="Arial MT"/>
                <a:cs typeface="Arial MT"/>
              </a:rPr>
              <a:t>thrive.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effective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questioning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techniques,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</a:t>
            </a:r>
            <a:r>
              <a:rPr dirty="0" sz="1250">
                <a:latin typeface="Arial MT"/>
                <a:cs typeface="Arial MT"/>
              </a:rPr>
              <a:t> help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you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 </a:t>
            </a:r>
            <a:r>
              <a:rPr dirty="0" sz="1250" spc="5">
                <a:latin typeface="Arial MT"/>
                <a:cs typeface="Arial MT"/>
              </a:rPr>
              <a:t>back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shift 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perspective.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6362699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569075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11785">
              <a:lnSpc>
                <a:spcPct val="135000"/>
              </a:lnSpc>
              <a:spcBef>
                <a:spcPts val="95"/>
              </a:spcBef>
            </a:pPr>
            <a:r>
              <a:rPr dirty="0" sz="1250" spc="5">
                <a:latin typeface="Arial MT"/>
                <a:cs typeface="Arial MT"/>
              </a:rPr>
              <a:t>The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myth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5">
                <a:latin typeface="Arial MT"/>
                <a:cs typeface="Arial MT"/>
              </a:rPr>
              <a:t> must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go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 pervasive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unfounded.</a:t>
            </a:r>
            <a:r>
              <a:rPr dirty="0" sz="1250" spc="-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True</a:t>
            </a:r>
            <a:r>
              <a:rPr dirty="0" sz="1250">
                <a:latin typeface="Arial MT"/>
                <a:cs typeface="Arial MT"/>
              </a:rPr>
              <a:t> progress </a:t>
            </a:r>
            <a:r>
              <a:rPr dirty="0" sz="1250" spc="-3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requires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right mindset, actionable strategies,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sometimes,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guiding hand.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 spc="10">
                <a:latin typeface="Arial MT"/>
                <a:cs typeface="Arial MT"/>
              </a:rPr>
              <a:t>My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aim?</a:t>
            </a:r>
            <a:r>
              <a:rPr dirty="0" sz="1250" spc="-25">
                <a:latin typeface="Arial MT"/>
                <a:cs typeface="Arial MT"/>
              </a:rPr>
              <a:t> </a:t>
            </a:r>
            <a:r>
              <a:rPr dirty="0" sz="1250" spc="-6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equip</a:t>
            </a:r>
            <a:r>
              <a:rPr dirty="0" sz="1250" spc="5">
                <a:latin typeface="Arial MT"/>
                <a:cs typeface="Arial MT"/>
              </a:rPr>
              <a:t> you</a:t>
            </a:r>
            <a:r>
              <a:rPr dirty="0" sz="1250">
                <a:latin typeface="Arial MT"/>
                <a:cs typeface="Arial MT"/>
              </a:rPr>
              <a:t> with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tools</a:t>
            </a:r>
            <a:r>
              <a:rPr dirty="0" sz="1250" spc="5">
                <a:latin typeface="Arial MT"/>
                <a:cs typeface="Arial MT"/>
              </a:rPr>
              <a:t> to</a:t>
            </a:r>
            <a:r>
              <a:rPr dirty="0" sz="1250">
                <a:latin typeface="Arial MT"/>
                <a:cs typeface="Arial MT"/>
              </a:rPr>
              <a:t> navigate past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bottlenecks, unlock 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full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potential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venture,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thrive.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250" spc="-25">
                <a:latin typeface="Arial MT"/>
                <a:cs typeface="Arial MT"/>
              </a:rPr>
              <a:t>Together,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we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can</a:t>
            </a:r>
            <a:r>
              <a:rPr dirty="0" sz="1250">
                <a:latin typeface="Arial MT"/>
                <a:cs typeface="Arial MT"/>
              </a:rPr>
              <a:t> propel your business </a:t>
            </a:r>
            <a:r>
              <a:rPr dirty="0" sz="1250" spc="5">
                <a:latin typeface="Arial MT"/>
                <a:cs typeface="Arial MT"/>
              </a:rPr>
              <a:t>to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new</a:t>
            </a:r>
            <a:r>
              <a:rPr dirty="0" sz="1250">
                <a:latin typeface="Arial MT"/>
                <a:cs typeface="Arial MT"/>
              </a:rPr>
              <a:t> heights.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49" y="1676400"/>
            <a:ext cx="4952999" cy="5876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5925" y="7792084"/>
            <a:ext cx="6581775" cy="2330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Richard’s vision quest journey is filled with twists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turns. </a:t>
            </a:r>
            <a:r>
              <a:rPr dirty="0" sz="1250" spc="5">
                <a:latin typeface="Arial MT"/>
                <a:cs typeface="Arial MT"/>
              </a:rPr>
              <a:t>At 27 </a:t>
            </a:r>
            <a:r>
              <a:rPr dirty="0" sz="1250">
                <a:latin typeface="Arial MT"/>
                <a:cs typeface="Arial MT"/>
              </a:rPr>
              <a:t>years old, </a:t>
            </a:r>
            <a:r>
              <a:rPr dirty="0" sz="1250" spc="5">
                <a:latin typeface="Arial MT"/>
                <a:cs typeface="Arial MT"/>
              </a:rPr>
              <a:t>he </a:t>
            </a:r>
            <a:r>
              <a:rPr dirty="0" sz="1250">
                <a:latin typeface="Arial MT"/>
                <a:cs typeface="Arial MT"/>
              </a:rPr>
              <a:t>relocated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Costa Rica to </a:t>
            </a:r>
            <a:r>
              <a:rPr dirty="0" sz="1250">
                <a:latin typeface="Arial MT"/>
                <a:cs typeface="Arial MT"/>
              </a:rPr>
              <a:t>train employees for </a:t>
            </a:r>
            <a:r>
              <a:rPr dirty="0" sz="1250" spc="5">
                <a:latin typeface="Arial MT"/>
                <a:cs typeface="Arial MT"/>
              </a:rPr>
              <a:t>one of </a:t>
            </a:r>
            <a:r>
              <a:rPr dirty="0" sz="1250">
                <a:latin typeface="Arial MT"/>
                <a:cs typeface="Arial MT"/>
              </a:rPr>
              <a:t>the larger call centers in </a:t>
            </a:r>
            <a:r>
              <a:rPr dirty="0" sz="1250" spc="5">
                <a:latin typeface="Arial MT"/>
                <a:cs typeface="Arial MT"/>
              </a:rPr>
              <a:t>San </a:t>
            </a:r>
            <a:r>
              <a:rPr dirty="0" sz="1250">
                <a:latin typeface="Arial MT"/>
                <a:cs typeface="Arial MT"/>
              </a:rPr>
              <a:t>Jose. </a:t>
            </a:r>
            <a:r>
              <a:rPr dirty="0" sz="1250" spc="5">
                <a:latin typeface="Arial MT"/>
                <a:cs typeface="Arial MT"/>
              </a:rPr>
              <a:t>With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5">
                <a:latin typeface="Arial MT"/>
                <a:cs typeface="Arial MT"/>
              </a:rPr>
              <a:t>mix of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motivational public speaking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 </a:t>
            </a:r>
            <a:r>
              <a:rPr dirty="0" sz="1250" spc="5">
                <a:latin typeface="Arial MT"/>
                <a:cs typeface="Arial MT"/>
              </a:rPr>
              <a:t>backed by</a:t>
            </a:r>
            <a:r>
              <a:rPr dirty="0" sz="1250">
                <a:latin typeface="Arial MT"/>
                <a:cs typeface="Arial MT"/>
              </a:rPr>
              <a:t> tactful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appropriate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 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shared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trained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 </a:t>
            </a:r>
            <a:r>
              <a:rPr dirty="0" sz="1250" spc="5">
                <a:latin typeface="Arial MT"/>
                <a:cs typeface="Arial MT"/>
              </a:rPr>
              <a:t>10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000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 telemarketers over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two</a:t>
            </a:r>
            <a:r>
              <a:rPr dirty="0" sz="1250">
                <a:latin typeface="Arial MT"/>
                <a:cs typeface="Arial MT"/>
              </a:rPr>
              <a:t> decades.</a:t>
            </a:r>
            <a:endParaRPr sz="1250">
              <a:latin typeface="Arial MT"/>
              <a:cs typeface="Arial MT"/>
            </a:endParaRPr>
          </a:p>
          <a:p>
            <a:pPr marL="12700" marR="47625">
              <a:lnSpc>
                <a:spcPct val="133800"/>
              </a:lnSpc>
              <a:spcBef>
                <a:spcPts val="15"/>
              </a:spcBef>
            </a:pPr>
            <a:r>
              <a:rPr dirty="0" sz="1250">
                <a:latin typeface="Arial MT"/>
                <a:cs typeface="Arial MT"/>
              </a:rPr>
              <a:t>Richard Blank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the largest collection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restored American Pinball machines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antique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Rockola Jukeboxes in Central America </a:t>
            </a:r>
            <a:r>
              <a:rPr dirty="0" sz="1250" spc="5">
                <a:latin typeface="Arial MT"/>
                <a:cs typeface="Arial MT"/>
              </a:rPr>
              <a:t>making </a:t>
            </a:r>
            <a:r>
              <a:rPr dirty="0" sz="1250">
                <a:latin typeface="Arial MT"/>
                <a:cs typeface="Arial MT"/>
              </a:rPr>
              <a:t>gamification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strong part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 spc="10">
                <a:latin typeface="Arial MT"/>
                <a:cs typeface="Arial MT"/>
              </a:rPr>
              <a:t>CCC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Officer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5">
                <a:latin typeface="Arial MT"/>
                <a:cs typeface="Arial MT"/>
              </a:rPr>
              <a:t> 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Rica’s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2008.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Mr.</a:t>
            </a:r>
            <a:r>
              <a:rPr dirty="0" sz="1250">
                <a:latin typeface="Arial MT"/>
                <a:cs typeface="Arial MT"/>
              </a:rPr>
              <a:t> Richard Blank holds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 degree in Communication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Spanish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 spc="-7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 </a:t>
            </a:r>
            <a:r>
              <a:rPr dirty="0" sz="1250" spc="5">
                <a:latin typeface="Arial MT"/>
                <a:cs typeface="Arial MT"/>
              </a:rPr>
              <a:t>and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10">
                <a:latin typeface="Arial MT"/>
                <a:cs typeface="Arial MT"/>
              </a:rPr>
              <a:t>a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language proficiency </a:t>
            </a:r>
            <a:r>
              <a:rPr dirty="0" sz="1250" spc="5">
                <a:latin typeface="Arial MT"/>
                <a:cs typeface="Arial MT"/>
              </a:rPr>
              <a:t>from</a:t>
            </a:r>
            <a:r>
              <a:rPr dirty="0" sz="1250">
                <a:latin typeface="Arial MT"/>
                <a:cs typeface="Arial MT"/>
              </a:rPr>
              <a:t> 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 </a:t>
            </a:r>
            <a:r>
              <a:rPr dirty="0" sz="1250" spc="5">
                <a:latin typeface="Arial MT"/>
                <a:cs typeface="Arial MT"/>
              </a:rPr>
              <a:t>of</a:t>
            </a:r>
            <a:r>
              <a:rPr dirty="0" sz="1250">
                <a:latin typeface="Arial MT"/>
                <a:cs typeface="Arial MT"/>
              </a:rPr>
              <a:t> Sevilla,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" y="286384"/>
            <a:ext cx="6735445" cy="53975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Spain.</a:t>
            </a:r>
            <a:endParaRPr sz="1250">
              <a:latin typeface="Arial MT"/>
              <a:cs typeface="Arial MT"/>
            </a:endParaRPr>
          </a:p>
          <a:p>
            <a:pPr marL="12700" marR="42545">
              <a:lnSpc>
                <a:spcPct val="133800"/>
              </a:lnSpc>
              <a:spcBef>
                <a:spcPts val="15"/>
              </a:spcBef>
            </a:pPr>
            <a:r>
              <a:rPr dirty="0" sz="1250" spc="15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Keynote speaker for Philadelphia's Abington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68th National </a:t>
            </a:r>
            <a:r>
              <a:rPr dirty="0" sz="1250" spc="5">
                <a:latin typeface="Arial MT"/>
                <a:cs typeface="Arial MT"/>
              </a:rPr>
              <a:t>Honors </a:t>
            </a:r>
            <a:r>
              <a:rPr dirty="0" sz="1250">
                <a:latin typeface="Arial MT"/>
                <a:cs typeface="Arial MT"/>
              </a:rPr>
              <a:t>Society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induction </a:t>
            </a:r>
            <a:r>
              <a:rPr dirty="0" sz="1250" spc="-10">
                <a:latin typeface="Arial MT"/>
                <a:cs typeface="Arial MT"/>
              </a:rPr>
              <a:t>ceremony.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In </a:t>
            </a:r>
            <a:r>
              <a:rPr dirty="0" sz="1250">
                <a:latin typeface="Arial MT"/>
                <a:cs typeface="Arial MT"/>
              </a:rPr>
              <a:t>addition, entered into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 </a:t>
            </a:r>
            <a:r>
              <a:rPr dirty="0" sz="1250" spc="5">
                <a:latin typeface="Arial MT"/>
                <a:cs typeface="Arial MT"/>
              </a:rPr>
              <a:t>2023</a:t>
            </a:r>
            <a:r>
              <a:rPr dirty="0" sz="1250">
                <a:latin typeface="Arial MT"/>
                <a:cs typeface="Arial MT"/>
              </a:rPr>
              <a:t> Hall</a:t>
            </a:r>
            <a:r>
              <a:rPr dirty="0" sz="1250" spc="5">
                <a:latin typeface="Arial MT"/>
                <a:cs typeface="Arial MT"/>
              </a:rPr>
              <a:t> of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Fame</a:t>
            </a:r>
            <a:r>
              <a:rPr dirty="0" sz="1250">
                <a:latin typeface="Arial MT"/>
                <a:cs typeface="Arial MT"/>
              </a:rPr>
              <a:t> for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 along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side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 </a:t>
            </a:r>
            <a:r>
              <a:rPr dirty="0" sz="1250" spc="5">
                <a:latin typeface="Arial MT"/>
                <a:cs typeface="Arial MT"/>
              </a:rPr>
              <a:t>famous </a:t>
            </a:r>
            <a:r>
              <a:rPr dirty="0" sz="1250">
                <a:latin typeface="Arial MT"/>
                <a:cs typeface="Arial MT"/>
              </a:rPr>
              <a:t>alumni. Paying it forward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Abington Senior </a:t>
            </a:r>
            <a:r>
              <a:rPr dirty="0" sz="1250" spc="5">
                <a:latin typeface="Arial MT"/>
                <a:cs typeface="Arial MT"/>
              </a:rPr>
              <a:t>High </a:t>
            </a:r>
            <a:r>
              <a:rPr dirty="0" sz="1250">
                <a:latin typeface="Arial MT"/>
                <a:cs typeface="Arial MT"/>
              </a:rPr>
              <a:t>School is very important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 spc="-20">
                <a:latin typeface="Arial MT"/>
                <a:cs typeface="Arial MT"/>
              </a:rPr>
              <a:t>Mr.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Blank.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such, </a:t>
            </a:r>
            <a:r>
              <a:rPr dirty="0" sz="1250" spc="5">
                <a:latin typeface="Arial MT"/>
                <a:cs typeface="Arial MT"/>
              </a:rPr>
              <a:t>he endows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scholarship </a:t>
            </a:r>
            <a:r>
              <a:rPr dirty="0" sz="1250" spc="5">
                <a:latin typeface="Arial MT"/>
                <a:cs typeface="Arial MT"/>
              </a:rPr>
              <a:t>each </a:t>
            </a:r>
            <a:r>
              <a:rPr dirty="0" sz="1250">
                <a:latin typeface="Arial MT"/>
                <a:cs typeface="Arial MT"/>
              </a:rPr>
              <a:t>year for students that plan </a:t>
            </a:r>
            <a:r>
              <a:rPr dirty="0" sz="1250" spc="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majoring in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at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  <a:p>
            <a:pPr marL="12700" marR="139700">
              <a:lnSpc>
                <a:spcPct val="13400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 spc="-5">
                <a:latin typeface="Arial MT"/>
                <a:cs typeface="Arial MT"/>
              </a:rPr>
              <a:t>Rica’s </a:t>
            </a:r>
            <a:r>
              <a:rPr dirty="0" sz="1250">
                <a:latin typeface="Arial MT"/>
                <a:cs typeface="Arial MT"/>
              </a:rPr>
              <a:t>Call Center </a:t>
            </a:r>
            <a:r>
              <a:rPr dirty="0" sz="1250" spc="5">
                <a:latin typeface="Arial MT"/>
                <a:cs typeface="Arial MT"/>
              </a:rPr>
              <a:t>(CCC) </a:t>
            </a:r>
            <a:r>
              <a:rPr dirty="0" sz="1250">
                <a:latin typeface="Arial MT"/>
                <a:cs typeface="Arial MT"/>
              </a:rPr>
              <a:t>is </a:t>
            </a:r>
            <a:r>
              <a:rPr dirty="0" sz="1250" spc="1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state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the art </a:t>
            </a:r>
            <a:r>
              <a:rPr dirty="0" sz="1250" spc="10">
                <a:latin typeface="Arial MT"/>
                <a:cs typeface="Arial MT"/>
              </a:rPr>
              <a:t>BPO </a:t>
            </a:r>
            <a:r>
              <a:rPr dirty="0" sz="1250">
                <a:latin typeface="Arial MT"/>
                <a:cs typeface="Arial MT"/>
              </a:rPr>
              <a:t>telemarketing outsource </a:t>
            </a:r>
            <a:r>
              <a:rPr dirty="0" sz="1250" spc="5">
                <a:latin typeface="Arial MT"/>
                <a:cs typeface="Arial MT"/>
              </a:rPr>
              <a:t>company 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located in the capital city </a:t>
            </a:r>
            <a:r>
              <a:rPr dirty="0" sz="1250" spc="5">
                <a:latin typeface="Arial MT"/>
                <a:cs typeface="Arial MT"/>
              </a:rPr>
              <a:t>of San </a:t>
            </a:r>
            <a:r>
              <a:rPr dirty="0" sz="1250">
                <a:latin typeface="Arial MT"/>
                <a:cs typeface="Arial MT"/>
              </a:rPr>
              <a:t>Jose, </a:t>
            </a:r>
            <a:r>
              <a:rPr dirty="0" sz="1250" spc="5">
                <a:latin typeface="Arial MT"/>
                <a:cs typeface="Arial MT"/>
              </a:rPr>
              <a:t>Costa </a:t>
            </a:r>
            <a:r>
              <a:rPr dirty="0" sz="1250">
                <a:latin typeface="Arial MT"/>
                <a:cs typeface="Arial MT"/>
              </a:rPr>
              <a:t>Rica. </a:t>
            </a:r>
            <a:r>
              <a:rPr dirty="0" sz="1250" spc="5">
                <a:latin typeface="Arial MT"/>
                <a:cs typeface="Arial MT"/>
              </a:rPr>
              <a:t>Our main </a:t>
            </a:r>
            <a:r>
              <a:rPr dirty="0" sz="1250">
                <a:latin typeface="Arial MT"/>
                <a:cs typeface="Arial MT"/>
              </a:rPr>
              <a:t>focus </a:t>
            </a:r>
            <a:r>
              <a:rPr dirty="0" sz="1250" spc="5">
                <a:latin typeface="Arial MT"/>
                <a:cs typeface="Arial MT"/>
              </a:rPr>
              <a:t>has </a:t>
            </a:r>
            <a:r>
              <a:rPr dirty="0" sz="1250">
                <a:latin typeface="Arial MT"/>
                <a:cs typeface="Arial MT"/>
              </a:rPr>
              <a:t>been,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will always </a:t>
            </a:r>
            <a:r>
              <a:rPr dirty="0" sz="1250" spc="5">
                <a:latin typeface="Arial MT"/>
                <a:cs typeface="Arial MT"/>
              </a:rPr>
              <a:t> be to </a:t>
            </a:r>
            <a:r>
              <a:rPr dirty="0" sz="1250">
                <a:latin typeface="Arial MT"/>
                <a:cs typeface="Arial MT"/>
              </a:rPr>
              <a:t>personally train </a:t>
            </a:r>
            <a:r>
              <a:rPr dirty="0" sz="1250" spc="5">
                <a:latin typeface="Arial MT"/>
                <a:cs typeface="Arial MT"/>
              </a:rPr>
              <a:t>each and </a:t>
            </a:r>
            <a:r>
              <a:rPr dirty="0" sz="1250">
                <a:latin typeface="Arial MT"/>
                <a:cs typeface="Arial MT"/>
              </a:rPr>
              <a:t>every Central America call center agent </a:t>
            </a:r>
            <a:r>
              <a:rPr dirty="0" sz="1250" spc="5">
                <a:latin typeface="Arial MT"/>
                <a:cs typeface="Arial MT"/>
              </a:rPr>
              <a:t>so </a:t>
            </a:r>
            <a:r>
              <a:rPr dirty="0" sz="1250">
                <a:latin typeface="Arial MT"/>
                <a:cs typeface="Arial MT"/>
              </a:rPr>
              <a:t>that </a:t>
            </a:r>
            <a:r>
              <a:rPr dirty="0" sz="1250" spc="10">
                <a:latin typeface="Arial MT"/>
                <a:cs typeface="Arial MT"/>
              </a:rPr>
              <a:t>we </a:t>
            </a:r>
            <a:r>
              <a:rPr dirty="0" sz="1250" spc="5">
                <a:latin typeface="Arial MT"/>
                <a:cs typeface="Arial MT"/>
              </a:rPr>
              <a:t>may </a:t>
            </a:r>
            <a:r>
              <a:rPr dirty="0" sz="1250" spc="-5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 the highest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 </a:t>
            </a:r>
            <a:r>
              <a:rPr dirty="0" sz="1250" spc="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outbound </a:t>
            </a:r>
            <a:r>
              <a:rPr dirty="0" sz="1250" spc="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 solutions</a:t>
            </a:r>
            <a:r>
              <a:rPr dirty="0" sz="1250" spc="5">
                <a:latin typeface="Arial MT"/>
                <a:cs typeface="Arial MT"/>
              </a:rPr>
              <a:t> and</a:t>
            </a:r>
            <a:r>
              <a:rPr dirty="0" sz="1250">
                <a:latin typeface="Arial MT"/>
                <a:cs typeface="Arial MT"/>
              </a:rPr>
              <a:t> bilingual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service </a:t>
            </a:r>
            <a:r>
              <a:rPr dirty="0" sz="1250" spc="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small </a:t>
            </a:r>
            <a:r>
              <a:rPr dirty="0" sz="1250" spc="5">
                <a:latin typeface="Arial MT"/>
                <a:cs typeface="Arial MT"/>
              </a:rPr>
              <a:t>and medium </a:t>
            </a:r>
            <a:r>
              <a:rPr dirty="0" sz="1250">
                <a:latin typeface="Arial MT"/>
                <a:cs typeface="Arial MT"/>
              </a:rPr>
              <a:t>sized international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 entrepreneurs</a:t>
            </a:r>
            <a:r>
              <a:rPr dirty="0" sz="1250" spc="5">
                <a:latin typeface="Arial MT"/>
                <a:cs typeface="Arial MT"/>
              </a:rPr>
              <a:t> as </a:t>
            </a:r>
            <a:r>
              <a:rPr dirty="0" sz="1250">
                <a:latin typeface="Arial MT"/>
                <a:cs typeface="Arial MT"/>
              </a:rPr>
              <a:t>well </a:t>
            </a:r>
            <a:r>
              <a:rPr dirty="0" sz="1250" spc="5">
                <a:latin typeface="Arial MT"/>
                <a:cs typeface="Arial MT"/>
              </a:rPr>
              <a:t>as </a:t>
            </a:r>
            <a:r>
              <a:rPr dirty="0" sz="1250">
                <a:latin typeface="Arial MT"/>
                <a:cs typeface="Arial MT"/>
              </a:rPr>
              <a:t>fortune </a:t>
            </a:r>
            <a:r>
              <a:rPr dirty="0" sz="1250" spc="5">
                <a:latin typeface="Arial MT"/>
                <a:cs typeface="Arial MT"/>
              </a:rPr>
              <a:t> 500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50">
                <a:latin typeface="Arial MT"/>
                <a:cs typeface="Arial MT"/>
              </a:rPr>
              <a:t>https://costaricascallcenter.com/en/outbound-bpo-campaigns/</a:t>
            </a:r>
            <a:endParaRPr sz="1250">
              <a:latin typeface="Arial MT"/>
              <a:cs typeface="Arial MT"/>
            </a:endParaRPr>
          </a:p>
          <a:p>
            <a:pPr marL="12700" marR="20701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#RichardBlank #CostaRica #CallCenter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5">
                <a:latin typeface="Arial MT"/>
                <a:cs typeface="Arial MT"/>
              </a:rPr>
              <a:t> #BPO</a:t>
            </a:r>
            <a:r>
              <a:rPr dirty="0" sz="1250">
                <a:latin typeface="Arial MT"/>
                <a:cs typeface="Arial MT"/>
              </a:rPr>
              <a:t> #Sales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 </a:t>
            </a:r>
            <a:r>
              <a:rPr dirty="0" sz="1250" spc="5">
                <a:latin typeface="Arial MT"/>
                <a:cs typeface="Arial MT"/>
              </a:rPr>
              <a:t>#B2B </a:t>
            </a:r>
            <a:r>
              <a:rPr dirty="0" sz="1250">
                <a:latin typeface="Arial MT"/>
                <a:cs typeface="Arial MT"/>
              </a:rPr>
              <a:t>#Business #Podcast #Gamification </a:t>
            </a:r>
            <a:r>
              <a:rPr dirty="0" sz="1250" spc="5">
                <a:latin typeface="Arial MT"/>
                <a:cs typeface="Arial MT"/>
              </a:rPr>
              <a:t>#CEO </a:t>
            </a:r>
            <a:r>
              <a:rPr dirty="0" sz="1250">
                <a:latin typeface="Arial MT"/>
                <a:cs typeface="Arial MT"/>
              </a:rPr>
              <a:t>#learnpodcasting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#podcastguest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15"/>
              </a:spcBef>
            </a:pPr>
            <a:r>
              <a:rPr dirty="0" sz="1250" spc="5">
                <a:latin typeface="Arial MT"/>
                <a:cs typeface="Arial MT"/>
              </a:rPr>
              <a:t>,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Blank,Costa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Center,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Telemarketing,</a:t>
            </a:r>
            <a:r>
              <a:rPr dirty="0" sz="1250" spc="5">
                <a:latin typeface="Arial MT"/>
                <a:cs typeface="Arial MT"/>
              </a:rPr>
              <a:t> BPO,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5">
                <a:latin typeface="Arial MT"/>
                <a:cs typeface="Arial MT"/>
              </a:rPr>
              <a:t>Entrepreneur,</a:t>
            </a:r>
            <a:r>
              <a:rPr dirty="0" sz="1250">
                <a:latin typeface="Arial MT"/>
                <a:cs typeface="Arial MT"/>
              </a:rPr>
              <a:t> </a:t>
            </a:r>
            <a:r>
              <a:rPr dirty="0" sz="1250" spc="5">
                <a:latin typeface="Arial MT"/>
                <a:cs typeface="Arial MT"/>
              </a:rPr>
              <a:t>B2B,</a:t>
            </a:r>
            <a:r>
              <a:rPr dirty="0" sz="1250">
                <a:latin typeface="Arial MT"/>
                <a:cs typeface="Arial MT"/>
              </a:rPr>
              <a:t> Business,Podcast,Gamification,Leadership,Marketing, Radio, Guest, 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Money,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-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6076950"/>
            <a:ext cx="6715124" cy="3771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Entrepreneur Bottleneck with Laurent Notin. A business created on grit by Richard Blank</dc:title>
  <dcterms:created xsi:type="dcterms:W3CDTF">2024-07-16T14:58:19Z</dcterms:created>
  <dcterms:modified xsi:type="dcterms:W3CDTF">2024-07-16T14:58:19Z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2024-07-16T00:00:00Z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2024-07-16T00:00:00Z</vt:filetime>
  </property>
</Properties>
</file>