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TheUnNoticedEntrepreneur" TargetMode="External"/><Relationship Id="rId3" Type="http://schemas.openxmlformats.org/officeDocument/2006/relationships/hyperlink" Target="https://jpcdn.it/img/257129f6c91b5fe1724e6ed8daac2243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773016157a51ec9031e505eb04473a94.png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jpcdn.it/img/3438c54220f7852a4588850b5cf3f220.jpg" TargetMode="External"/><Relationship Id="rId8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eb2049398d4e5829d7fbaf5846a0d0c.jpg" TargetMode="External"/><Relationship Id="rId3" Type="http://schemas.openxmlformats.org/officeDocument/2006/relationships/image" Target="../media/image4.jpg"/><Relationship Id="rId4" Type="http://schemas.openxmlformats.org/officeDocument/2006/relationships/hyperlink" Target="https://jpcdn.it/img/aef675481443a4fd001748bce61fe6c1.jpg" TargetMode="External"/><Relationship Id="rId5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3da2d9ed9bf814e79215dc2e2d36207.jpg" TargetMode="External"/><Relationship Id="rId3" Type="http://schemas.openxmlformats.org/officeDocument/2006/relationships/image" Target="../media/image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db1304cb1532fb7a8083e21b2acbcd8.jpg" TargetMode="External"/><Relationship Id="rId3" Type="http://schemas.openxmlformats.org/officeDocument/2006/relationships/image" Target="../media/image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72015112ecd2f8537f293996885cfae.jpg" TargetMode="External"/><Relationship Id="rId3" Type="http://schemas.openxmlformats.org/officeDocument/2006/relationships/image" Target="../media/image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ef835390a1a54899146cc85011184d5.jpg" TargetMode="External"/><Relationship Id="rId3" Type="http://schemas.openxmlformats.org/officeDocument/2006/relationships/image" Target="../media/image9.jpg"/><Relationship Id="rId4" Type="http://schemas.openxmlformats.org/officeDocument/2006/relationships/hyperlink" Target="https://jpcdn.it/img/cfff5001cd779ede5c212b80809c1a2d.jpg" TargetMode="External"/><Relationship Id="rId5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a1c28964cdcb2fbe66c179c55a2b816.jpg" TargetMode="External"/><Relationship Id="rId3" Type="http://schemas.openxmlformats.org/officeDocument/2006/relationships/image" Target="../media/image1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c586a094aa226aa5bcd11a09bba72da.jpg" TargetMode="External"/><Relationship Id="rId3" Type="http://schemas.openxmlformats.org/officeDocument/2006/relationships/image" Target="../media/image1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6eb0df9e9442f360fdaaf62eea9b432.jpg" TargetMode="External"/><Relationship Id="rId3" Type="http://schemas.openxmlformats.org/officeDocument/2006/relationships/image" Target="../media/image1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b5cfda881c729814cb60d9cfa156583.jpg" TargetMode="External"/><Relationship Id="rId3" Type="http://schemas.openxmlformats.org/officeDocument/2006/relationships/image" Target="../media/image14.jpg"/><Relationship Id="rId4" Type="http://schemas.openxmlformats.org/officeDocument/2006/relationships/hyperlink" Target="https://jpcdn.it/img/7e36ea8220c90b3159fdc746a35062ab.jpg" TargetMode="External"/><Relationship Id="rId5" Type="http://schemas.openxmlformats.org/officeDocument/2006/relationships/image" Target="../media/image1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da1c8cc183c39aef2b1010e7053119e.jpg" TargetMode="External"/><Relationship Id="rId3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467ef78524a56e20b8458477c3bd869.jpg" TargetMode="External"/><Relationship Id="rId3" Type="http://schemas.openxmlformats.org/officeDocument/2006/relationships/image" Target="../media/image1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da6a940bdd47b85324fb04b5ecfcd9c.jpg" TargetMode="External"/><Relationship Id="rId3" Type="http://schemas.openxmlformats.org/officeDocument/2006/relationships/image" Target="../media/image1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39b078111f66637b85d2a9d5d8020d4.jpg" TargetMode="External"/><Relationship Id="rId3" Type="http://schemas.openxmlformats.org/officeDocument/2006/relationships/image" Target="../media/image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0f835443656c0e2c9ea728dee7b65ff.jpg" TargetMode="External"/><Relationship Id="rId3" Type="http://schemas.openxmlformats.org/officeDocument/2006/relationships/image" Target="../media/image20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1525ac5f1b6fc362a6132083b4eaab6.jpg" TargetMode="External"/><Relationship Id="rId3" Type="http://schemas.openxmlformats.org/officeDocument/2006/relationships/image" Target="../media/image2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b2b99f9df21d354573126198c401d4a.jpg" TargetMode="External"/><Relationship Id="rId3" Type="http://schemas.openxmlformats.org/officeDocument/2006/relationships/image" Target="../media/image22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7d5270287e90255621e5293c71b4bae.jpg" TargetMode="External"/><Relationship Id="rId3" Type="http://schemas.openxmlformats.org/officeDocument/2006/relationships/image" Target="../media/image23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c3ecb588a56d4116af1aec3c56c5dc0.jpg" TargetMode="External"/><Relationship Id="rId3" Type="http://schemas.openxmlformats.org/officeDocument/2006/relationships/image" Target="../media/image24.jpg"/><Relationship Id="rId4" Type="http://schemas.openxmlformats.org/officeDocument/2006/relationships/hyperlink" Target="https://jpcdn.it/img/c7bafd68e00c22c8ee9ecc8d242a7f82.jpg" TargetMode="External"/><Relationship Id="rId5" Type="http://schemas.openxmlformats.org/officeDocument/2006/relationships/image" Target="../media/image25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4089bda7930277ca59849e7715f8ffe.jpg" TargetMode="External"/><Relationship Id="rId3" Type="http://schemas.openxmlformats.org/officeDocument/2006/relationships/image" Target="../media/image26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260574928b7fb9079297c6f3accf530.jpg" TargetMode="External"/><Relationship Id="rId3" Type="http://schemas.openxmlformats.org/officeDocument/2006/relationships/image" Target="../media/image27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2ad52b7b045c52e828cc9e6581b1c2b.jpg" TargetMode="External"/><Relationship Id="rId3" Type="http://schemas.openxmlformats.org/officeDocument/2006/relationships/image" Target="../media/image28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9274c9718a809388efe50f4021e0576.jpg" TargetMode="External"/><Relationship Id="rId3" Type="http://schemas.openxmlformats.org/officeDocument/2006/relationships/image" Target="../media/image29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02ef13351040cc271421172c50ccc1d.jpg" TargetMode="External"/><Relationship Id="rId3" Type="http://schemas.openxmlformats.org/officeDocument/2006/relationships/image" Target="../media/image30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N2dczplOAeY" TargetMode="External"/><Relationship Id="rId3" Type="http://schemas.openxmlformats.org/officeDocument/2006/relationships/image" Target="../media/image3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55625" y="451715"/>
            <a:ext cx="12065" cy="46355"/>
          </a:xfrm>
          <a:custGeom>
            <a:avLst/>
            <a:gdLst/>
            <a:ahLst/>
            <a:cxnLst/>
            <a:rect l="l" t="t" r="r" b="b"/>
            <a:pathLst>
              <a:path w="12065" h="46354">
                <a:moveTo>
                  <a:pt x="11545" y="46181"/>
                </a:moveTo>
                <a:lnTo>
                  <a:pt x="0" y="46181"/>
                </a:lnTo>
                <a:lnTo>
                  <a:pt x="0" y="0"/>
                </a:lnTo>
                <a:lnTo>
                  <a:pt x="11545" y="0"/>
                </a:lnTo>
                <a:lnTo>
                  <a:pt x="11545" y="46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532534" y="451715"/>
            <a:ext cx="254000" cy="335280"/>
            <a:chOff x="532534" y="451715"/>
            <a:chExt cx="254000" cy="335280"/>
          </a:xfrm>
        </p:grpSpPr>
        <p:sp>
          <p:nvSpPr>
            <p:cNvPr id="5" name="object 5" descr=""/>
            <p:cNvSpPr/>
            <p:nvPr/>
          </p:nvSpPr>
          <p:spPr>
            <a:xfrm>
              <a:off x="532523" y="451725"/>
              <a:ext cx="254000" cy="219710"/>
            </a:xfrm>
            <a:custGeom>
              <a:avLst/>
              <a:gdLst/>
              <a:ahLst/>
              <a:cxnLst/>
              <a:rect l="l" t="t" r="r" b="b"/>
              <a:pathLst>
                <a:path w="254000" h="219709">
                  <a:moveTo>
                    <a:pt x="11544" y="160820"/>
                  </a:moveTo>
                  <a:lnTo>
                    <a:pt x="0" y="160820"/>
                  </a:lnTo>
                  <a:lnTo>
                    <a:pt x="0" y="195110"/>
                  </a:lnTo>
                  <a:lnTo>
                    <a:pt x="11544" y="195110"/>
                  </a:lnTo>
                  <a:lnTo>
                    <a:pt x="11544" y="160820"/>
                  </a:lnTo>
                  <a:close/>
                </a:path>
                <a:path w="254000" h="219709">
                  <a:moveTo>
                    <a:pt x="46189" y="46177"/>
                  </a:moveTo>
                  <a:lnTo>
                    <a:pt x="34645" y="46177"/>
                  </a:lnTo>
                  <a:lnTo>
                    <a:pt x="34645" y="69265"/>
                  </a:lnTo>
                  <a:lnTo>
                    <a:pt x="46189" y="69265"/>
                  </a:lnTo>
                  <a:lnTo>
                    <a:pt x="46189" y="46177"/>
                  </a:lnTo>
                  <a:close/>
                </a:path>
                <a:path w="254000" h="219709">
                  <a:moveTo>
                    <a:pt x="69278" y="149390"/>
                  </a:moveTo>
                  <a:lnTo>
                    <a:pt x="57734" y="149390"/>
                  </a:lnTo>
                  <a:lnTo>
                    <a:pt x="57734" y="160820"/>
                  </a:lnTo>
                  <a:lnTo>
                    <a:pt x="69278" y="160820"/>
                  </a:lnTo>
                  <a:lnTo>
                    <a:pt x="69278" y="149390"/>
                  </a:lnTo>
                  <a:close/>
                </a:path>
                <a:path w="254000" h="219709">
                  <a:moveTo>
                    <a:pt x="69278" y="115100"/>
                  </a:moveTo>
                  <a:lnTo>
                    <a:pt x="57734" y="115100"/>
                  </a:lnTo>
                  <a:lnTo>
                    <a:pt x="46189" y="115100"/>
                  </a:lnTo>
                  <a:lnTo>
                    <a:pt x="46189" y="126530"/>
                  </a:lnTo>
                  <a:lnTo>
                    <a:pt x="34645" y="126530"/>
                  </a:lnTo>
                  <a:lnTo>
                    <a:pt x="34645" y="103670"/>
                  </a:lnTo>
                  <a:lnTo>
                    <a:pt x="46189" y="103670"/>
                  </a:lnTo>
                  <a:lnTo>
                    <a:pt x="46189" y="92240"/>
                  </a:lnTo>
                  <a:lnTo>
                    <a:pt x="34645" y="92240"/>
                  </a:lnTo>
                  <a:lnTo>
                    <a:pt x="23088" y="92240"/>
                  </a:lnTo>
                  <a:lnTo>
                    <a:pt x="23088" y="115100"/>
                  </a:lnTo>
                  <a:lnTo>
                    <a:pt x="11544" y="115100"/>
                  </a:lnTo>
                  <a:lnTo>
                    <a:pt x="11544" y="103670"/>
                  </a:lnTo>
                  <a:lnTo>
                    <a:pt x="0" y="103670"/>
                  </a:lnTo>
                  <a:lnTo>
                    <a:pt x="0" y="126530"/>
                  </a:lnTo>
                  <a:lnTo>
                    <a:pt x="11544" y="126530"/>
                  </a:lnTo>
                  <a:lnTo>
                    <a:pt x="23088" y="126530"/>
                  </a:lnTo>
                  <a:lnTo>
                    <a:pt x="23088" y="137960"/>
                  </a:lnTo>
                  <a:lnTo>
                    <a:pt x="11544" y="137960"/>
                  </a:lnTo>
                  <a:lnTo>
                    <a:pt x="0" y="137960"/>
                  </a:lnTo>
                  <a:lnTo>
                    <a:pt x="0" y="149390"/>
                  </a:lnTo>
                  <a:lnTo>
                    <a:pt x="11544" y="149390"/>
                  </a:lnTo>
                  <a:lnTo>
                    <a:pt x="11544" y="160820"/>
                  </a:lnTo>
                  <a:lnTo>
                    <a:pt x="23088" y="160820"/>
                  </a:lnTo>
                  <a:lnTo>
                    <a:pt x="23088" y="195110"/>
                  </a:lnTo>
                  <a:lnTo>
                    <a:pt x="34645" y="195110"/>
                  </a:lnTo>
                  <a:lnTo>
                    <a:pt x="34645" y="219240"/>
                  </a:lnTo>
                  <a:lnTo>
                    <a:pt x="46189" y="219240"/>
                  </a:lnTo>
                  <a:lnTo>
                    <a:pt x="46189" y="183680"/>
                  </a:lnTo>
                  <a:lnTo>
                    <a:pt x="34645" y="183680"/>
                  </a:lnTo>
                  <a:lnTo>
                    <a:pt x="34645" y="172250"/>
                  </a:lnTo>
                  <a:lnTo>
                    <a:pt x="46189" y="172250"/>
                  </a:lnTo>
                  <a:lnTo>
                    <a:pt x="46189" y="149390"/>
                  </a:lnTo>
                  <a:lnTo>
                    <a:pt x="34645" y="149390"/>
                  </a:lnTo>
                  <a:lnTo>
                    <a:pt x="34645" y="137960"/>
                  </a:lnTo>
                  <a:lnTo>
                    <a:pt x="46189" y="137960"/>
                  </a:lnTo>
                  <a:lnTo>
                    <a:pt x="46189" y="149390"/>
                  </a:lnTo>
                  <a:lnTo>
                    <a:pt x="57734" y="149390"/>
                  </a:lnTo>
                  <a:lnTo>
                    <a:pt x="57734" y="126530"/>
                  </a:lnTo>
                  <a:lnTo>
                    <a:pt x="69278" y="126530"/>
                  </a:lnTo>
                  <a:lnTo>
                    <a:pt x="69278" y="115100"/>
                  </a:lnTo>
                  <a:close/>
                </a:path>
                <a:path w="254000" h="219709">
                  <a:moveTo>
                    <a:pt x="69278" y="46177"/>
                  </a:moveTo>
                  <a:lnTo>
                    <a:pt x="57734" y="46177"/>
                  </a:lnTo>
                  <a:lnTo>
                    <a:pt x="57734" y="57721"/>
                  </a:lnTo>
                  <a:lnTo>
                    <a:pt x="69278" y="57721"/>
                  </a:lnTo>
                  <a:lnTo>
                    <a:pt x="69278" y="46177"/>
                  </a:lnTo>
                  <a:close/>
                </a:path>
                <a:path w="254000" h="219709">
                  <a:moveTo>
                    <a:pt x="80822" y="183680"/>
                  </a:moveTo>
                  <a:lnTo>
                    <a:pt x="69278" y="183680"/>
                  </a:lnTo>
                  <a:lnTo>
                    <a:pt x="69278" y="172250"/>
                  </a:lnTo>
                  <a:lnTo>
                    <a:pt x="57734" y="172250"/>
                  </a:lnTo>
                  <a:lnTo>
                    <a:pt x="57734" y="195110"/>
                  </a:lnTo>
                  <a:lnTo>
                    <a:pt x="69278" y="195110"/>
                  </a:lnTo>
                  <a:lnTo>
                    <a:pt x="80822" y="195110"/>
                  </a:lnTo>
                  <a:lnTo>
                    <a:pt x="80822" y="183680"/>
                  </a:lnTo>
                  <a:close/>
                </a:path>
                <a:path w="254000" h="219709">
                  <a:moveTo>
                    <a:pt x="80822" y="160820"/>
                  </a:moveTo>
                  <a:lnTo>
                    <a:pt x="69278" y="160820"/>
                  </a:lnTo>
                  <a:lnTo>
                    <a:pt x="69278" y="172250"/>
                  </a:lnTo>
                  <a:lnTo>
                    <a:pt x="80822" y="172250"/>
                  </a:lnTo>
                  <a:lnTo>
                    <a:pt x="80822" y="160820"/>
                  </a:lnTo>
                  <a:close/>
                </a:path>
                <a:path w="254000" h="219709">
                  <a:moveTo>
                    <a:pt x="80822" y="11544"/>
                  </a:moveTo>
                  <a:lnTo>
                    <a:pt x="69278" y="11544"/>
                  </a:lnTo>
                  <a:lnTo>
                    <a:pt x="57734" y="11544"/>
                  </a:lnTo>
                  <a:lnTo>
                    <a:pt x="46189" y="11544"/>
                  </a:lnTo>
                  <a:lnTo>
                    <a:pt x="46189" y="23088"/>
                  </a:lnTo>
                  <a:lnTo>
                    <a:pt x="34645" y="23088"/>
                  </a:lnTo>
                  <a:lnTo>
                    <a:pt x="34645" y="34632"/>
                  </a:lnTo>
                  <a:lnTo>
                    <a:pt x="46189" y="34632"/>
                  </a:lnTo>
                  <a:lnTo>
                    <a:pt x="46189" y="46177"/>
                  </a:lnTo>
                  <a:lnTo>
                    <a:pt x="57734" y="46177"/>
                  </a:lnTo>
                  <a:lnTo>
                    <a:pt x="57734" y="23088"/>
                  </a:lnTo>
                  <a:lnTo>
                    <a:pt x="69278" y="23088"/>
                  </a:lnTo>
                  <a:lnTo>
                    <a:pt x="80822" y="23088"/>
                  </a:lnTo>
                  <a:lnTo>
                    <a:pt x="80822" y="11544"/>
                  </a:lnTo>
                  <a:close/>
                </a:path>
                <a:path w="254000" h="219709">
                  <a:moveTo>
                    <a:pt x="92367" y="80810"/>
                  </a:moveTo>
                  <a:lnTo>
                    <a:pt x="80822" y="8081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69278" y="80810"/>
                  </a:lnTo>
                  <a:lnTo>
                    <a:pt x="57734" y="80810"/>
                  </a:lnTo>
                  <a:lnTo>
                    <a:pt x="57734" y="103670"/>
                  </a:lnTo>
                  <a:lnTo>
                    <a:pt x="69278" y="103670"/>
                  </a:lnTo>
                  <a:lnTo>
                    <a:pt x="80822" y="103670"/>
                  </a:lnTo>
                  <a:lnTo>
                    <a:pt x="80822" y="115100"/>
                  </a:lnTo>
                  <a:lnTo>
                    <a:pt x="92367" y="115100"/>
                  </a:lnTo>
                  <a:lnTo>
                    <a:pt x="92367" y="80810"/>
                  </a:lnTo>
                  <a:close/>
                </a:path>
                <a:path w="254000" h="219709">
                  <a:moveTo>
                    <a:pt x="92367" y="0"/>
                  </a:moveTo>
                  <a:lnTo>
                    <a:pt x="80822" y="0"/>
                  </a:lnTo>
                  <a:lnTo>
                    <a:pt x="80822" y="11544"/>
                  </a:lnTo>
                  <a:lnTo>
                    <a:pt x="92367" y="11544"/>
                  </a:lnTo>
                  <a:lnTo>
                    <a:pt x="92367" y="0"/>
                  </a:lnTo>
                  <a:close/>
                </a:path>
                <a:path w="254000" h="219709">
                  <a:moveTo>
                    <a:pt x="103911" y="57721"/>
                  </a:moveTo>
                  <a:lnTo>
                    <a:pt x="92367" y="57721"/>
                  </a:lnTo>
                  <a:lnTo>
                    <a:pt x="80822" y="57721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03911" y="57721"/>
                  </a:lnTo>
                  <a:close/>
                </a:path>
                <a:path w="254000" h="219709">
                  <a:moveTo>
                    <a:pt x="115455" y="80810"/>
                  </a:moveTo>
                  <a:lnTo>
                    <a:pt x="103911" y="80810"/>
                  </a:lnTo>
                  <a:lnTo>
                    <a:pt x="103911" y="92240"/>
                  </a:lnTo>
                  <a:lnTo>
                    <a:pt x="115455" y="92240"/>
                  </a:lnTo>
                  <a:lnTo>
                    <a:pt x="115455" y="80810"/>
                  </a:lnTo>
                  <a:close/>
                </a:path>
                <a:path w="254000" h="219709">
                  <a:moveTo>
                    <a:pt x="127000" y="34632"/>
                  </a:moveTo>
                  <a:lnTo>
                    <a:pt x="115455" y="34632"/>
                  </a:lnTo>
                  <a:lnTo>
                    <a:pt x="115455" y="23088"/>
                  </a:lnTo>
                  <a:lnTo>
                    <a:pt x="103911" y="23088"/>
                  </a:lnTo>
                  <a:lnTo>
                    <a:pt x="103911" y="11544"/>
                  </a:lnTo>
                  <a:lnTo>
                    <a:pt x="92367" y="11544"/>
                  </a:lnTo>
                  <a:lnTo>
                    <a:pt x="92367" y="34632"/>
                  </a:lnTo>
                  <a:lnTo>
                    <a:pt x="80822" y="34632"/>
                  </a:lnTo>
                  <a:lnTo>
                    <a:pt x="69278" y="34632"/>
                  </a:lnTo>
                  <a:lnTo>
                    <a:pt x="69278" y="46177"/>
                  </a:lnTo>
                  <a:lnTo>
                    <a:pt x="80822" y="46177"/>
                  </a:lnTo>
                  <a:lnTo>
                    <a:pt x="92367" y="46177"/>
                  </a:lnTo>
                  <a:lnTo>
                    <a:pt x="103911" y="46177"/>
                  </a:lnTo>
                  <a:lnTo>
                    <a:pt x="103911" y="57721"/>
                  </a:lnTo>
                  <a:lnTo>
                    <a:pt x="115455" y="57721"/>
                  </a:lnTo>
                  <a:lnTo>
                    <a:pt x="115455" y="46177"/>
                  </a:lnTo>
                  <a:lnTo>
                    <a:pt x="127000" y="46177"/>
                  </a:lnTo>
                  <a:lnTo>
                    <a:pt x="127000" y="34632"/>
                  </a:lnTo>
                  <a:close/>
                </a:path>
                <a:path w="254000" h="219709">
                  <a:moveTo>
                    <a:pt x="138544" y="172250"/>
                  </a:moveTo>
                  <a:lnTo>
                    <a:pt x="127000" y="172250"/>
                  </a:lnTo>
                  <a:lnTo>
                    <a:pt x="127000" y="183680"/>
                  </a:lnTo>
                  <a:lnTo>
                    <a:pt x="138544" y="183680"/>
                  </a:lnTo>
                  <a:lnTo>
                    <a:pt x="138544" y="172250"/>
                  </a:lnTo>
                  <a:close/>
                </a:path>
                <a:path w="254000" h="219709">
                  <a:moveTo>
                    <a:pt x="138544" y="46177"/>
                  </a:moveTo>
                  <a:lnTo>
                    <a:pt x="127000" y="46177"/>
                  </a:lnTo>
                  <a:lnTo>
                    <a:pt x="127000" y="57721"/>
                  </a:lnTo>
                  <a:lnTo>
                    <a:pt x="138544" y="57721"/>
                  </a:lnTo>
                  <a:lnTo>
                    <a:pt x="138544" y="46177"/>
                  </a:lnTo>
                  <a:close/>
                </a:path>
                <a:path w="254000" h="219709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15100"/>
                  </a:lnTo>
                  <a:lnTo>
                    <a:pt x="150101" y="11510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219709">
                  <a:moveTo>
                    <a:pt x="161645" y="23088"/>
                  </a:moveTo>
                  <a:lnTo>
                    <a:pt x="150101" y="23088"/>
                  </a:lnTo>
                  <a:lnTo>
                    <a:pt x="150101" y="69265"/>
                  </a:lnTo>
                  <a:lnTo>
                    <a:pt x="161645" y="69265"/>
                  </a:lnTo>
                  <a:lnTo>
                    <a:pt x="161645" y="23088"/>
                  </a:lnTo>
                  <a:close/>
                </a:path>
                <a:path w="254000" h="219709">
                  <a:moveTo>
                    <a:pt x="161645" y="0"/>
                  </a:moveTo>
                  <a:lnTo>
                    <a:pt x="161645" y="0"/>
                  </a:lnTo>
                  <a:lnTo>
                    <a:pt x="103911" y="0"/>
                  </a:lnTo>
                  <a:lnTo>
                    <a:pt x="103911" y="11544"/>
                  </a:lnTo>
                  <a:lnTo>
                    <a:pt x="115455" y="11544"/>
                  </a:lnTo>
                  <a:lnTo>
                    <a:pt x="127000" y="11544"/>
                  </a:lnTo>
                  <a:lnTo>
                    <a:pt x="127000" y="34632"/>
                  </a:lnTo>
                  <a:lnTo>
                    <a:pt x="138544" y="34632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61645" y="11544"/>
                  </a:lnTo>
                  <a:lnTo>
                    <a:pt x="161645" y="0"/>
                  </a:lnTo>
                  <a:close/>
                </a:path>
                <a:path w="254000" h="219709">
                  <a:moveTo>
                    <a:pt x="207822" y="172250"/>
                  </a:moveTo>
                  <a:lnTo>
                    <a:pt x="196278" y="172250"/>
                  </a:lnTo>
                  <a:lnTo>
                    <a:pt x="196278" y="183680"/>
                  </a:lnTo>
                  <a:lnTo>
                    <a:pt x="207822" y="183680"/>
                  </a:lnTo>
                  <a:lnTo>
                    <a:pt x="207822" y="172250"/>
                  </a:lnTo>
                  <a:close/>
                </a:path>
                <a:path w="254000" h="219709">
                  <a:moveTo>
                    <a:pt x="230911" y="160820"/>
                  </a:move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7225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60820"/>
                  </a:lnTo>
                  <a:close/>
                </a:path>
                <a:path w="254000" h="219709">
                  <a:moveTo>
                    <a:pt x="230911" y="137960"/>
                  </a:moveTo>
                  <a:lnTo>
                    <a:pt x="219367" y="137960"/>
                  </a:lnTo>
                  <a:lnTo>
                    <a:pt x="219367" y="126530"/>
                  </a:lnTo>
                  <a:lnTo>
                    <a:pt x="207822" y="126530"/>
                  </a:lnTo>
                  <a:lnTo>
                    <a:pt x="207822" y="103670"/>
                  </a:lnTo>
                  <a:lnTo>
                    <a:pt x="196278" y="103670"/>
                  </a:lnTo>
                  <a:lnTo>
                    <a:pt x="184734" y="103670"/>
                  </a:ln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184734" y="126530"/>
                  </a:lnTo>
                  <a:lnTo>
                    <a:pt x="184734" y="149390"/>
                  </a:lnTo>
                  <a:lnTo>
                    <a:pt x="173189" y="149390"/>
                  </a:lnTo>
                  <a:lnTo>
                    <a:pt x="161645" y="149390"/>
                  </a:lnTo>
                  <a:lnTo>
                    <a:pt x="161645" y="137960"/>
                  </a:lnTo>
                  <a:lnTo>
                    <a:pt x="173189" y="137960"/>
                  </a:lnTo>
                  <a:lnTo>
                    <a:pt x="173189" y="115100"/>
                  </a:lnTo>
                  <a:lnTo>
                    <a:pt x="161645" y="115100"/>
                  </a:lnTo>
                  <a:lnTo>
                    <a:pt x="161645" y="126530"/>
                  </a:lnTo>
                  <a:lnTo>
                    <a:pt x="150101" y="12653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27000" y="149390"/>
                  </a:lnTo>
                  <a:lnTo>
                    <a:pt x="127000" y="137960"/>
                  </a:lnTo>
                  <a:lnTo>
                    <a:pt x="115455" y="137960"/>
                  </a:lnTo>
                  <a:lnTo>
                    <a:pt x="115455" y="149390"/>
                  </a:lnTo>
                  <a:lnTo>
                    <a:pt x="103911" y="149390"/>
                  </a:lnTo>
                  <a:lnTo>
                    <a:pt x="103911" y="137960"/>
                  </a:lnTo>
                  <a:lnTo>
                    <a:pt x="115455" y="137960"/>
                  </a:lnTo>
                  <a:lnTo>
                    <a:pt x="115455" y="103670"/>
                  </a:lnTo>
                  <a:lnTo>
                    <a:pt x="103911" y="103670"/>
                  </a:lnTo>
                  <a:lnTo>
                    <a:pt x="103911" y="115100"/>
                  </a:lnTo>
                  <a:lnTo>
                    <a:pt x="92367" y="115100"/>
                  </a:lnTo>
                  <a:lnTo>
                    <a:pt x="92367" y="137960"/>
                  </a:lnTo>
                  <a:lnTo>
                    <a:pt x="80822" y="137960"/>
                  </a:lnTo>
                  <a:lnTo>
                    <a:pt x="69278" y="137960"/>
                  </a:lnTo>
                  <a:lnTo>
                    <a:pt x="69278" y="149390"/>
                  </a:lnTo>
                  <a:lnTo>
                    <a:pt x="80822" y="149390"/>
                  </a:lnTo>
                  <a:lnTo>
                    <a:pt x="80822" y="160820"/>
                  </a:lnTo>
                  <a:lnTo>
                    <a:pt x="92367" y="160820"/>
                  </a:lnTo>
                  <a:lnTo>
                    <a:pt x="92367" y="195110"/>
                  </a:lnTo>
                  <a:lnTo>
                    <a:pt x="103911" y="195110"/>
                  </a:lnTo>
                  <a:lnTo>
                    <a:pt x="103911" y="183680"/>
                  </a:lnTo>
                  <a:lnTo>
                    <a:pt x="115455" y="183680"/>
                  </a:lnTo>
                  <a:lnTo>
                    <a:pt x="115455" y="172250"/>
                  </a:lnTo>
                  <a:lnTo>
                    <a:pt x="103911" y="172250"/>
                  </a:lnTo>
                  <a:lnTo>
                    <a:pt x="103911" y="160820"/>
                  </a:lnTo>
                  <a:lnTo>
                    <a:pt x="115455" y="160820"/>
                  </a:lnTo>
                  <a:lnTo>
                    <a:pt x="115455" y="172250"/>
                  </a:lnTo>
                  <a:lnTo>
                    <a:pt x="127000" y="172250"/>
                  </a:lnTo>
                  <a:lnTo>
                    <a:pt x="127000" y="16082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73189" y="172250"/>
                  </a:lnTo>
                  <a:lnTo>
                    <a:pt x="173189" y="160820"/>
                  </a:lnTo>
                  <a:lnTo>
                    <a:pt x="184734" y="160820"/>
                  </a:lnTo>
                  <a:lnTo>
                    <a:pt x="184734" y="172250"/>
                  </a:lnTo>
                  <a:lnTo>
                    <a:pt x="196278" y="172250"/>
                  </a:lnTo>
                  <a:lnTo>
                    <a:pt x="196278" y="160820"/>
                  </a:lnTo>
                  <a:lnTo>
                    <a:pt x="207822" y="160820"/>
                  </a:lnTo>
                  <a:lnTo>
                    <a:pt x="207822" y="149390"/>
                  </a:lnTo>
                  <a:lnTo>
                    <a:pt x="196278" y="149390"/>
                  </a:lnTo>
                  <a:lnTo>
                    <a:pt x="196278" y="137960"/>
                  </a:ln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30911" y="149390"/>
                  </a:lnTo>
                  <a:lnTo>
                    <a:pt x="230911" y="137960"/>
                  </a:lnTo>
                  <a:close/>
                </a:path>
                <a:path w="254000" h="219709">
                  <a:moveTo>
                    <a:pt x="242455" y="172250"/>
                  </a:moveTo>
                  <a:lnTo>
                    <a:pt x="230911" y="172250"/>
                  </a:lnTo>
                  <a:lnTo>
                    <a:pt x="230911" y="183680"/>
                  </a:lnTo>
                  <a:lnTo>
                    <a:pt x="242455" y="183680"/>
                  </a:lnTo>
                  <a:lnTo>
                    <a:pt x="242455" y="172250"/>
                  </a:lnTo>
                  <a:close/>
                </a:path>
                <a:path w="254000" h="219709">
                  <a:moveTo>
                    <a:pt x="242455" y="126530"/>
                  </a:moveTo>
                  <a:lnTo>
                    <a:pt x="230911" y="126530"/>
                  </a:lnTo>
                  <a:lnTo>
                    <a:pt x="230911" y="137960"/>
                  </a:lnTo>
                  <a:lnTo>
                    <a:pt x="242455" y="137960"/>
                  </a:lnTo>
                  <a:lnTo>
                    <a:pt x="242455" y="126530"/>
                  </a:lnTo>
                  <a:close/>
                </a:path>
                <a:path w="254000" h="219709">
                  <a:moveTo>
                    <a:pt x="254000" y="149390"/>
                  </a:moveTo>
                  <a:lnTo>
                    <a:pt x="242455" y="149390"/>
                  </a:lnTo>
                  <a:lnTo>
                    <a:pt x="242455" y="160820"/>
                  </a:lnTo>
                  <a:lnTo>
                    <a:pt x="254000" y="160820"/>
                  </a:lnTo>
                  <a:lnTo>
                    <a:pt x="254000" y="149390"/>
                  </a:lnTo>
                  <a:close/>
                </a:path>
                <a:path w="254000" h="219709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32523" y="635405"/>
              <a:ext cx="254000" cy="151130"/>
            </a:xfrm>
            <a:custGeom>
              <a:avLst/>
              <a:gdLst/>
              <a:ahLst/>
              <a:cxnLst/>
              <a:rect l="l" t="t" r="r" b="b"/>
              <a:pathLst>
                <a:path w="254000" h="151129">
                  <a:moveTo>
                    <a:pt x="34645" y="24130"/>
                  </a:moveTo>
                  <a:lnTo>
                    <a:pt x="23088" y="24130"/>
                  </a:lnTo>
                  <a:lnTo>
                    <a:pt x="11544" y="24130"/>
                  </a:lnTo>
                  <a:lnTo>
                    <a:pt x="11544" y="35560"/>
                  </a:lnTo>
                  <a:lnTo>
                    <a:pt x="0" y="35560"/>
                  </a:lnTo>
                  <a:lnTo>
                    <a:pt x="0" y="46990"/>
                  </a:lnTo>
                  <a:lnTo>
                    <a:pt x="11544" y="46990"/>
                  </a:lnTo>
                  <a:lnTo>
                    <a:pt x="11544" y="58420"/>
                  </a:lnTo>
                  <a:lnTo>
                    <a:pt x="23088" y="58420"/>
                  </a:lnTo>
                  <a:lnTo>
                    <a:pt x="23088" y="35560"/>
                  </a:lnTo>
                  <a:lnTo>
                    <a:pt x="34645" y="35560"/>
                  </a:lnTo>
                  <a:lnTo>
                    <a:pt x="34645" y="24130"/>
                  </a:lnTo>
                  <a:close/>
                </a:path>
                <a:path w="254000" h="151129">
                  <a:moveTo>
                    <a:pt x="57734" y="104140"/>
                  </a:moveTo>
                  <a:lnTo>
                    <a:pt x="46189" y="104140"/>
                  </a:lnTo>
                  <a:lnTo>
                    <a:pt x="46189" y="92710"/>
                  </a:lnTo>
                  <a:lnTo>
                    <a:pt x="34645" y="92710"/>
                  </a:lnTo>
                  <a:lnTo>
                    <a:pt x="34645" y="81280"/>
                  </a:lnTo>
                  <a:lnTo>
                    <a:pt x="23088" y="81280"/>
                  </a:lnTo>
                  <a:lnTo>
                    <a:pt x="23088" y="104140"/>
                  </a:lnTo>
                  <a:lnTo>
                    <a:pt x="34645" y="104140"/>
                  </a:lnTo>
                  <a:lnTo>
                    <a:pt x="34645" y="115570"/>
                  </a:lnTo>
                  <a:lnTo>
                    <a:pt x="23088" y="115570"/>
                  </a:lnTo>
                  <a:lnTo>
                    <a:pt x="23088" y="127000"/>
                  </a:lnTo>
                  <a:lnTo>
                    <a:pt x="34645" y="127000"/>
                  </a:lnTo>
                  <a:lnTo>
                    <a:pt x="34645" y="138430"/>
                  </a:lnTo>
                  <a:lnTo>
                    <a:pt x="46189" y="138430"/>
                  </a:lnTo>
                  <a:lnTo>
                    <a:pt x="46189" y="115570"/>
                  </a:lnTo>
                  <a:lnTo>
                    <a:pt x="57734" y="115570"/>
                  </a:lnTo>
                  <a:lnTo>
                    <a:pt x="57734" y="104140"/>
                  </a:lnTo>
                  <a:close/>
                </a:path>
                <a:path w="254000" h="151129">
                  <a:moveTo>
                    <a:pt x="92367" y="0"/>
                  </a:moveTo>
                  <a:lnTo>
                    <a:pt x="80822" y="0"/>
                  </a:lnTo>
                  <a:lnTo>
                    <a:pt x="69278" y="0"/>
                  </a:lnTo>
                  <a:lnTo>
                    <a:pt x="69278" y="11430"/>
                  </a:lnTo>
                  <a:lnTo>
                    <a:pt x="80822" y="11430"/>
                  </a:lnTo>
                  <a:lnTo>
                    <a:pt x="92367" y="11430"/>
                  </a:lnTo>
                  <a:lnTo>
                    <a:pt x="92367" y="0"/>
                  </a:lnTo>
                  <a:close/>
                </a:path>
                <a:path w="254000" h="151129">
                  <a:moveTo>
                    <a:pt x="103911" y="92710"/>
                  </a:moveTo>
                  <a:lnTo>
                    <a:pt x="92367" y="92710"/>
                  </a:lnTo>
                  <a:lnTo>
                    <a:pt x="80822" y="92710"/>
                  </a:lnTo>
                  <a:lnTo>
                    <a:pt x="69278" y="92710"/>
                  </a:lnTo>
                  <a:lnTo>
                    <a:pt x="69278" y="104140"/>
                  </a:lnTo>
                  <a:lnTo>
                    <a:pt x="80822" y="104140"/>
                  </a:lnTo>
                  <a:lnTo>
                    <a:pt x="92367" y="104140"/>
                  </a:lnTo>
                  <a:lnTo>
                    <a:pt x="103911" y="104140"/>
                  </a:lnTo>
                  <a:lnTo>
                    <a:pt x="103911" y="92710"/>
                  </a:lnTo>
                  <a:close/>
                </a:path>
                <a:path w="254000" h="151129">
                  <a:moveTo>
                    <a:pt x="115455" y="104140"/>
                  </a:moveTo>
                  <a:lnTo>
                    <a:pt x="103911" y="104140"/>
                  </a:lnTo>
                  <a:lnTo>
                    <a:pt x="103911" y="115570"/>
                  </a:lnTo>
                  <a:lnTo>
                    <a:pt x="92367" y="115570"/>
                  </a:lnTo>
                  <a:lnTo>
                    <a:pt x="80822" y="115570"/>
                  </a:lnTo>
                  <a:lnTo>
                    <a:pt x="80822" y="138430"/>
                  </a:lnTo>
                  <a:lnTo>
                    <a:pt x="69278" y="138430"/>
                  </a:lnTo>
                  <a:lnTo>
                    <a:pt x="69278" y="151130"/>
                  </a:lnTo>
                  <a:lnTo>
                    <a:pt x="80822" y="151130"/>
                  </a:lnTo>
                  <a:lnTo>
                    <a:pt x="92367" y="151130"/>
                  </a:lnTo>
                  <a:lnTo>
                    <a:pt x="92367" y="138430"/>
                  </a:lnTo>
                  <a:lnTo>
                    <a:pt x="103911" y="138430"/>
                  </a:lnTo>
                  <a:lnTo>
                    <a:pt x="103911" y="127000"/>
                  </a:lnTo>
                  <a:lnTo>
                    <a:pt x="115455" y="127000"/>
                  </a:lnTo>
                  <a:lnTo>
                    <a:pt x="115455" y="104140"/>
                  </a:lnTo>
                  <a:close/>
                </a:path>
                <a:path w="254000" h="151129">
                  <a:moveTo>
                    <a:pt x="127000" y="138430"/>
                  </a:moveTo>
                  <a:lnTo>
                    <a:pt x="115455" y="138430"/>
                  </a:lnTo>
                  <a:lnTo>
                    <a:pt x="115455" y="151130"/>
                  </a:lnTo>
                  <a:lnTo>
                    <a:pt x="127000" y="151130"/>
                  </a:lnTo>
                  <a:lnTo>
                    <a:pt x="127000" y="138430"/>
                  </a:lnTo>
                  <a:close/>
                </a:path>
                <a:path w="254000" h="151129">
                  <a:moveTo>
                    <a:pt x="127000" y="92710"/>
                  </a:moveTo>
                  <a:lnTo>
                    <a:pt x="115455" y="92710"/>
                  </a:lnTo>
                  <a:lnTo>
                    <a:pt x="115455" y="104140"/>
                  </a:lnTo>
                  <a:lnTo>
                    <a:pt x="127000" y="104140"/>
                  </a:lnTo>
                  <a:lnTo>
                    <a:pt x="127000" y="92710"/>
                  </a:lnTo>
                  <a:close/>
                </a:path>
                <a:path w="254000" h="151129">
                  <a:moveTo>
                    <a:pt x="138544" y="127000"/>
                  </a:moveTo>
                  <a:lnTo>
                    <a:pt x="127000" y="127000"/>
                  </a:lnTo>
                  <a:lnTo>
                    <a:pt x="127000" y="138430"/>
                  </a:lnTo>
                  <a:lnTo>
                    <a:pt x="138544" y="138430"/>
                  </a:lnTo>
                  <a:lnTo>
                    <a:pt x="138544" y="127000"/>
                  </a:lnTo>
                  <a:close/>
                </a:path>
                <a:path w="254000" h="151129">
                  <a:moveTo>
                    <a:pt x="150101" y="138430"/>
                  </a:moveTo>
                  <a:lnTo>
                    <a:pt x="138544" y="138430"/>
                  </a:lnTo>
                  <a:lnTo>
                    <a:pt x="138544" y="151130"/>
                  </a:lnTo>
                  <a:lnTo>
                    <a:pt x="150101" y="151130"/>
                  </a:lnTo>
                  <a:lnTo>
                    <a:pt x="150101" y="138430"/>
                  </a:lnTo>
                  <a:close/>
                </a:path>
                <a:path w="254000" h="151129">
                  <a:moveTo>
                    <a:pt x="150101" y="104140"/>
                  </a:moveTo>
                  <a:lnTo>
                    <a:pt x="138544" y="104140"/>
                  </a:lnTo>
                  <a:lnTo>
                    <a:pt x="138544" y="127000"/>
                  </a:lnTo>
                  <a:lnTo>
                    <a:pt x="150101" y="127000"/>
                  </a:lnTo>
                  <a:lnTo>
                    <a:pt x="150101" y="104140"/>
                  </a:lnTo>
                  <a:close/>
                </a:path>
                <a:path w="254000" h="151129">
                  <a:moveTo>
                    <a:pt x="150101" y="69850"/>
                  </a:moveTo>
                  <a:lnTo>
                    <a:pt x="138544" y="69850"/>
                  </a:lnTo>
                  <a:lnTo>
                    <a:pt x="138544" y="81280"/>
                  </a:lnTo>
                  <a:lnTo>
                    <a:pt x="150101" y="81280"/>
                  </a:lnTo>
                  <a:lnTo>
                    <a:pt x="150101" y="69850"/>
                  </a:lnTo>
                  <a:close/>
                </a:path>
                <a:path w="254000" h="151129">
                  <a:moveTo>
                    <a:pt x="161645" y="127000"/>
                  </a:moveTo>
                  <a:lnTo>
                    <a:pt x="150101" y="127000"/>
                  </a:lnTo>
                  <a:lnTo>
                    <a:pt x="150101" y="138430"/>
                  </a:lnTo>
                  <a:lnTo>
                    <a:pt x="161645" y="138430"/>
                  </a:lnTo>
                  <a:lnTo>
                    <a:pt x="161645" y="127000"/>
                  </a:lnTo>
                  <a:close/>
                </a:path>
                <a:path w="254000" h="151129">
                  <a:moveTo>
                    <a:pt x="161645" y="35560"/>
                  </a:moveTo>
                  <a:lnTo>
                    <a:pt x="150101" y="35560"/>
                  </a:lnTo>
                  <a:lnTo>
                    <a:pt x="138544" y="35560"/>
                  </a:lnTo>
                  <a:lnTo>
                    <a:pt x="127000" y="35560"/>
                  </a:lnTo>
                  <a:lnTo>
                    <a:pt x="127000" y="46990"/>
                  </a:lnTo>
                  <a:lnTo>
                    <a:pt x="138544" y="46990"/>
                  </a:lnTo>
                  <a:lnTo>
                    <a:pt x="138544" y="58420"/>
                  </a:lnTo>
                  <a:lnTo>
                    <a:pt x="150101" y="58420"/>
                  </a:lnTo>
                  <a:lnTo>
                    <a:pt x="150101" y="46990"/>
                  </a:lnTo>
                  <a:lnTo>
                    <a:pt x="161645" y="46990"/>
                  </a:lnTo>
                  <a:lnTo>
                    <a:pt x="161645" y="35560"/>
                  </a:lnTo>
                  <a:close/>
                </a:path>
                <a:path w="254000" h="151129">
                  <a:moveTo>
                    <a:pt x="161645" y="11430"/>
                  </a:moveTo>
                  <a:lnTo>
                    <a:pt x="150101" y="11430"/>
                  </a:lnTo>
                  <a:lnTo>
                    <a:pt x="150101" y="0"/>
                  </a:lnTo>
                  <a:lnTo>
                    <a:pt x="138544" y="0"/>
                  </a:lnTo>
                  <a:lnTo>
                    <a:pt x="138544" y="11430"/>
                  </a:lnTo>
                  <a:lnTo>
                    <a:pt x="127000" y="11430"/>
                  </a:lnTo>
                  <a:lnTo>
                    <a:pt x="115455" y="11430"/>
                  </a:lnTo>
                  <a:lnTo>
                    <a:pt x="103911" y="11430"/>
                  </a:lnTo>
                  <a:lnTo>
                    <a:pt x="103911" y="24130"/>
                  </a:lnTo>
                  <a:lnTo>
                    <a:pt x="92367" y="24130"/>
                  </a:lnTo>
                  <a:lnTo>
                    <a:pt x="80822" y="24130"/>
                  </a:lnTo>
                  <a:lnTo>
                    <a:pt x="80822" y="46990"/>
                  </a:lnTo>
                  <a:lnTo>
                    <a:pt x="69278" y="46990"/>
                  </a:lnTo>
                  <a:lnTo>
                    <a:pt x="57734" y="46990"/>
                  </a:lnTo>
                  <a:lnTo>
                    <a:pt x="57734" y="35560"/>
                  </a:lnTo>
                  <a:lnTo>
                    <a:pt x="69278" y="35560"/>
                  </a:lnTo>
                  <a:lnTo>
                    <a:pt x="69278" y="24130"/>
                  </a:lnTo>
                  <a:lnTo>
                    <a:pt x="57734" y="24130"/>
                  </a:lnTo>
                  <a:lnTo>
                    <a:pt x="46189" y="24130"/>
                  </a:lnTo>
                  <a:lnTo>
                    <a:pt x="46189" y="46990"/>
                  </a:lnTo>
                  <a:lnTo>
                    <a:pt x="34645" y="46990"/>
                  </a:lnTo>
                  <a:lnTo>
                    <a:pt x="34645" y="58420"/>
                  </a:lnTo>
                  <a:lnTo>
                    <a:pt x="46189" y="58420"/>
                  </a:lnTo>
                  <a:lnTo>
                    <a:pt x="57734" y="58420"/>
                  </a:lnTo>
                  <a:lnTo>
                    <a:pt x="57734" y="81280"/>
                  </a:lnTo>
                  <a:lnTo>
                    <a:pt x="46189" y="81280"/>
                  </a:lnTo>
                  <a:lnTo>
                    <a:pt x="46189" y="92710"/>
                  </a:lnTo>
                  <a:lnTo>
                    <a:pt x="57734" y="92710"/>
                  </a:lnTo>
                  <a:lnTo>
                    <a:pt x="69278" y="92710"/>
                  </a:lnTo>
                  <a:lnTo>
                    <a:pt x="69278" y="81280"/>
                  </a:lnTo>
                  <a:lnTo>
                    <a:pt x="127000" y="81280"/>
                  </a:lnTo>
                  <a:lnTo>
                    <a:pt x="127000" y="69850"/>
                  </a:lnTo>
                  <a:lnTo>
                    <a:pt x="138544" y="69850"/>
                  </a:lnTo>
                  <a:lnTo>
                    <a:pt x="138544" y="58420"/>
                  </a:lnTo>
                  <a:lnTo>
                    <a:pt x="127000" y="58420"/>
                  </a:lnTo>
                  <a:lnTo>
                    <a:pt x="127000" y="46990"/>
                  </a:lnTo>
                  <a:lnTo>
                    <a:pt x="115455" y="46990"/>
                  </a:lnTo>
                  <a:lnTo>
                    <a:pt x="115455" y="58420"/>
                  </a:lnTo>
                  <a:lnTo>
                    <a:pt x="103911" y="58420"/>
                  </a:lnTo>
                  <a:lnTo>
                    <a:pt x="103911" y="69850"/>
                  </a:lnTo>
                  <a:lnTo>
                    <a:pt x="92367" y="69850"/>
                  </a:lnTo>
                  <a:lnTo>
                    <a:pt x="80822" y="69850"/>
                  </a:lnTo>
                  <a:lnTo>
                    <a:pt x="80822" y="58420"/>
                  </a:lnTo>
                  <a:lnTo>
                    <a:pt x="92367" y="58420"/>
                  </a:lnTo>
                  <a:lnTo>
                    <a:pt x="103911" y="58420"/>
                  </a:lnTo>
                  <a:lnTo>
                    <a:pt x="103911" y="46990"/>
                  </a:lnTo>
                  <a:lnTo>
                    <a:pt x="115455" y="46990"/>
                  </a:lnTo>
                  <a:lnTo>
                    <a:pt x="115455" y="35560"/>
                  </a:lnTo>
                  <a:lnTo>
                    <a:pt x="127000" y="35560"/>
                  </a:lnTo>
                  <a:lnTo>
                    <a:pt x="127000" y="24130"/>
                  </a:lnTo>
                  <a:lnTo>
                    <a:pt x="138544" y="24130"/>
                  </a:lnTo>
                  <a:lnTo>
                    <a:pt x="150101" y="24130"/>
                  </a:lnTo>
                  <a:lnTo>
                    <a:pt x="161645" y="24130"/>
                  </a:lnTo>
                  <a:lnTo>
                    <a:pt x="161645" y="11430"/>
                  </a:lnTo>
                  <a:close/>
                </a:path>
                <a:path w="254000" h="151129">
                  <a:moveTo>
                    <a:pt x="173189" y="138430"/>
                  </a:moveTo>
                  <a:lnTo>
                    <a:pt x="161645" y="138430"/>
                  </a:lnTo>
                  <a:lnTo>
                    <a:pt x="161645" y="151130"/>
                  </a:lnTo>
                  <a:lnTo>
                    <a:pt x="173189" y="151130"/>
                  </a:lnTo>
                  <a:lnTo>
                    <a:pt x="173189" y="138430"/>
                  </a:lnTo>
                  <a:close/>
                </a:path>
                <a:path w="254000" h="151129">
                  <a:moveTo>
                    <a:pt x="173189" y="24130"/>
                  </a:moveTo>
                  <a:lnTo>
                    <a:pt x="161645" y="24130"/>
                  </a:lnTo>
                  <a:lnTo>
                    <a:pt x="161645" y="35560"/>
                  </a:lnTo>
                  <a:lnTo>
                    <a:pt x="173189" y="35560"/>
                  </a:lnTo>
                  <a:lnTo>
                    <a:pt x="173189" y="24130"/>
                  </a:lnTo>
                  <a:close/>
                </a:path>
                <a:path w="254000" h="151129">
                  <a:moveTo>
                    <a:pt x="207822" y="11430"/>
                  </a:moveTo>
                  <a:lnTo>
                    <a:pt x="196278" y="11430"/>
                  </a:lnTo>
                  <a:lnTo>
                    <a:pt x="196278" y="0"/>
                  </a:lnTo>
                  <a:lnTo>
                    <a:pt x="184734" y="0"/>
                  </a:lnTo>
                  <a:lnTo>
                    <a:pt x="184734" y="11430"/>
                  </a:lnTo>
                  <a:lnTo>
                    <a:pt x="173189" y="11430"/>
                  </a:lnTo>
                  <a:lnTo>
                    <a:pt x="173189" y="24130"/>
                  </a:lnTo>
                  <a:lnTo>
                    <a:pt x="184734" y="24130"/>
                  </a:lnTo>
                  <a:lnTo>
                    <a:pt x="184734" y="35560"/>
                  </a:lnTo>
                  <a:lnTo>
                    <a:pt x="173189" y="35560"/>
                  </a:lnTo>
                  <a:lnTo>
                    <a:pt x="173189" y="46990"/>
                  </a:lnTo>
                  <a:lnTo>
                    <a:pt x="184734" y="46990"/>
                  </a:lnTo>
                  <a:lnTo>
                    <a:pt x="196278" y="46990"/>
                  </a:lnTo>
                  <a:lnTo>
                    <a:pt x="207822" y="46990"/>
                  </a:lnTo>
                  <a:lnTo>
                    <a:pt x="207822" y="11430"/>
                  </a:lnTo>
                  <a:close/>
                </a:path>
                <a:path w="254000" h="151129">
                  <a:moveTo>
                    <a:pt x="230911" y="138430"/>
                  </a:moveTo>
                  <a:lnTo>
                    <a:pt x="219367" y="138430"/>
                  </a:lnTo>
                  <a:lnTo>
                    <a:pt x="219367" y="151130"/>
                  </a:lnTo>
                  <a:lnTo>
                    <a:pt x="230911" y="151130"/>
                  </a:lnTo>
                  <a:lnTo>
                    <a:pt x="230911" y="138430"/>
                  </a:lnTo>
                  <a:close/>
                </a:path>
                <a:path w="254000" h="151129">
                  <a:moveTo>
                    <a:pt x="230911" y="0"/>
                  </a:moveTo>
                  <a:lnTo>
                    <a:pt x="219367" y="0"/>
                  </a:lnTo>
                  <a:lnTo>
                    <a:pt x="207822" y="0"/>
                  </a:lnTo>
                  <a:lnTo>
                    <a:pt x="207822" y="11430"/>
                  </a:lnTo>
                  <a:lnTo>
                    <a:pt x="219367" y="11430"/>
                  </a:lnTo>
                  <a:lnTo>
                    <a:pt x="219367" y="35560"/>
                  </a:lnTo>
                  <a:lnTo>
                    <a:pt x="230911" y="35560"/>
                  </a:lnTo>
                  <a:lnTo>
                    <a:pt x="230911" y="0"/>
                  </a:lnTo>
                  <a:close/>
                </a:path>
                <a:path w="254000" h="151129">
                  <a:moveTo>
                    <a:pt x="254000" y="92710"/>
                  </a:moveTo>
                  <a:lnTo>
                    <a:pt x="242455" y="92710"/>
                  </a:lnTo>
                  <a:lnTo>
                    <a:pt x="242455" y="104140"/>
                  </a:lnTo>
                  <a:lnTo>
                    <a:pt x="230911" y="104140"/>
                  </a:lnTo>
                  <a:lnTo>
                    <a:pt x="230911" y="92710"/>
                  </a:lnTo>
                  <a:lnTo>
                    <a:pt x="219367" y="92710"/>
                  </a:lnTo>
                  <a:lnTo>
                    <a:pt x="219367" y="104140"/>
                  </a:lnTo>
                  <a:lnTo>
                    <a:pt x="207822" y="104140"/>
                  </a:lnTo>
                  <a:lnTo>
                    <a:pt x="207822" y="115570"/>
                  </a:lnTo>
                  <a:lnTo>
                    <a:pt x="196278" y="115570"/>
                  </a:lnTo>
                  <a:lnTo>
                    <a:pt x="196278" y="104140"/>
                  </a:lnTo>
                  <a:lnTo>
                    <a:pt x="184734" y="104140"/>
                  </a:lnTo>
                  <a:lnTo>
                    <a:pt x="184734" y="115570"/>
                  </a:lnTo>
                  <a:lnTo>
                    <a:pt x="173189" y="115570"/>
                  </a:lnTo>
                  <a:lnTo>
                    <a:pt x="173189" y="127000"/>
                  </a:lnTo>
                  <a:lnTo>
                    <a:pt x="184734" y="127000"/>
                  </a:lnTo>
                  <a:lnTo>
                    <a:pt x="196278" y="127000"/>
                  </a:lnTo>
                  <a:lnTo>
                    <a:pt x="207822" y="127000"/>
                  </a:lnTo>
                  <a:lnTo>
                    <a:pt x="207822" y="138430"/>
                  </a:lnTo>
                  <a:lnTo>
                    <a:pt x="219367" y="138430"/>
                  </a:lnTo>
                  <a:lnTo>
                    <a:pt x="219367" y="127000"/>
                  </a:lnTo>
                  <a:lnTo>
                    <a:pt x="230911" y="127000"/>
                  </a:lnTo>
                  <a:lnTo>
                    <a:pt x="230911" y="138430"/>
                  </a:lnTo>
                  <a:lnTo>
                    <a:pt x="242455" y="138430"/>
                  </a:lnTo>
                  <a:lnTo>
                    <a:pt x="242455" y="115570"/>
                  </a:lnTo>
                  <a:lnTo>
                    <a:pt x="254000" y="115570"/>
                  </a:lnTo>
                  <a:lnTo>
                    <a:pt x="254000" y="92710"/>
                  </a:lnTo>
                  <a:close/>
                </a:path>
                <a:path w="254000" h="151129">
                  <a:moveTo>
                    <a:pt x="254000" y="46990"/>
                  </a:moveTo>
                  <a:lnTo>
                    <a:pt x="242455" y="46990"/>
                  </a:lnTo>
                  <a:lnTo>
                    <a:pt x="242455" y="35560"/>
                  </a:lnTo>
                  <a:lnTo>
                    <a:pt x="230911" y="35560"/>
                  </a:lnTo>
                  <a:lnTo>
                    <a:pt x="230911" y="46990"/>
                  </a:lnTo>
                  <a:lnTo>
                    <a:pt x="219367" y="46990"/>
                  </a:lnTo>
                  <a:lnTo>
                    <a:pt x="219367" y="58420"/>
                  </a:lnTo>
                  <a:lnTo>
                    <a:pt x="207822" y="58420"/>
                  </a:lnTo>
                  <a:lnTo>
                    <a:pt x="207822" y="81280"/>
                  </a:lnTo>
                  <a:lnTo>
                    <a:pt x="219367" y="81280"/>
                  </a:lnTo>
                  <a:lnTo>
                    <a:pt x="230911" y="81280"/>
                  </a:lnTo>
                  <a:lnTo>
                    <a:pt x="230911" y="69850"/>
                  </a:lnTo>
                  <a:lnTo>
                    <a:pt x="242455" y="69850"/>
                  </a:lnTo>
                  <a:lnTo>
                    <a:pt x="254000" y="69850"/>
                  </a:lnTo>
                  <a:lnTo>
                    <a:pt x="254000" y="46990"/>
                  </a:lnTo>
                  <a:close/>
                </a:path>
                <a:path w="254000" h="151129">
                  <a:moveTo>
                    <a:pt x="254000" y="11430"/>
                  </a:moveTo>
                  <a:lnTo>
                    <a:pt x="242455" y="11430"/>
                  </a:lnTo>
                  <a:lnTo>
                    <a:pt x="242455" y="24130"/>
                  </a:lnTo>
                  <a:lnTo>
                    <a:pt x="254000" y="24130"/>
                  </a:lnTo>
                  <a:lnTo>
                    <a:pt x="254000" y="11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451713" y="451725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11544" y="184721"/>
                </a:moveTo>
                <a:lnTo>
                  <a:pt x="0" y="184721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184721"/>
                </a:lnTo>
                <a:close/>
              </a:path>
              <a:path w="81279" h="242570">
                <a:moveTo>
                  <a:pt x="11544" y="103898"/>
                </a:moveTo>
                <a:lnTo>
                  <a:pt x="0" y="103898"/>
                </a:lnTo>
                <a:lnTo>
                  <a:pt x="0" y="115455"/>
                </a:lnTo>
                <a:lnTo>
                  <a:pt x="11544" y="115455"/>
                </a:lnTo>
                <a:lnTo>
                  <a:pt x="11544" y="103898"/>
                </a:lnTo>
                <a:close/>
              </a:path>
              <a:path w="81279" h="242570">
                <a:moveTo>
                  <a:pt x="34632" y="219354"/>
                </a:moveTo>
                <a:lnTo>
                  <a:pt x="23088" y="219354"/>
                </a:lnTo>
                <a:lnTo>
                  <a:pt x="23088" y="230911"/>
                </a:lnTo>
                <a:lnTo>
                  <a:pt x="34632" y="230911"/>
                </a:lnTo>
                <a:lnTo>
                  <a:pt x="34632" y="219354"/>
                </a:lnTo>
                <a:close/>
              </a:path>
              <a:path w="81279" h="242570">
                <a:moveTo>
                  <a:pt x="34632" y="103898"/>
                </a:moveTo>
                <a:lnTo>
                  <a:pt x="23088" y="103898"/>
                </a:lnTo>
                <a:lnTo>
                  <a:pt x="23088" y="127000"/>
                </a:lnTo>
                <a:lnTo>
                  <a:pt x="34632" y="127000"/>
                </a:lnTo>
                <a:lnTo>
                  <a:pt x="34632" y="103898"/>
                </a:lnTo>
                <a:close/>
              </a:path>
              <a:path w="81279" h="242570">
                <a:moveTo>
                  <a:pt x="46177" y="230911"/>
                </a:moveTo>
                <a:lnTo>
                  <a:pt x="34632" y="230911"/>
                </a:lnTo>
                <a:lnTo>
                  <a:pt x="34632" y="242455"/>
                </a:lnTo>
                <a:lnTo>
                  <a:pt x="46177" y="242455"/>
                </a:lnTo>
                <a:lnTo>
                  <a:pt x="46177" y="230911"/>
                </a:lnTo>
                <a:close/>
              </a:path>
              <a:path w="81279" h="242570">
                <a:moveTo>
                  <a:pt x="57721" y="207810"/>
                </a:moveTo>
                <a:lnTo>
                  <a:pt x="46177" y="207810"/>
                </a:lnTo>
                <a:lnTo>
                  <a:pt x="46177" y="196265"/>
                </a:lnTo>
                <a:lnTo>
                  <a:pt x="34632" y="196265"/>
                </a:lnTo>
                <a:lnTo>
                  <a:pt x="34632" y="219354"/>
                </a:lnTo>
                <a:lnTo>
                  <a:pt x="46177" y="219354"/>
                </a:lnTo>
                <a:lnTo>
                  <a:pt x="57721" y="219354"/>
                </a:lnTo>
                <a:lnTo>
                  <a:pt x="57721" y="207810"/>
                </a:lnTo>
                <a:close/>
              </a:path>
              <a:path w="81279" h="242570">
                <a:moveTo>
                  <a:pt x="57721" y="184721"/>
                </a:moveTo>
                <a:lnTo>
                  <a:pt x="46177" y="184721"/>
                </a:lnTo>
                <a:lnTo>
                  <a:pt x="46177" y="196265"/>
                </a:lnTo>
                <a:lnTo>
                  <a:pt x="57721" y="196265"/>
                </a:lnTo>
                <a:lnTo>
                  <a:pt x="57721" y="184721"/>
                </a:lnTo>
                <a:close/>
              </a:path>
              <a:path w="81279" h="242570">
                <a:moveTo>
                  <a:pt x="69265" y="219354"/>
                </a:moveTo>
                <a:lnTo>
                  <a:pt x="57721" y="219354"/>
                </a:lnTo>
                <a:lnTo>
                  <a:pt x="57721" y="242455"/>
                </a:lnTo>
                <a:lnTo>
                  <a:pt x="69265" y="242455"/>
                </a:lnTo>
                <a:lnTo>
                  <a:pt x="69265" y="219354"/>
                </a:lnTo>
                <a:close/>
              </a:path>
              <a:path w="81279" h="242570">
                <a:moveTo>
                  <a:pt x="69265" y="196265"/>
                </a:moveTo>
                <a:lnTo>
                  <a:pt x="57721" y="196265"/>
                </a:lnTo>
                <a:lnTo>
                  <a:pt x="57721" y="207810"/>
                </a:lnTo>
                <a:lnTo>
                  <a:pt x="69265" y="207810"/>
                </a:lnTo>
                <a:lnTo>
                  <a:pt x="69265" y="196265"/>
                </a:lnTo>
                <a:close/>
              </a:path>
              <a:path w="81279" h="242570">
                <a:moveTo>
                  <a:pt x="69265" y="103898"/>
                </a:moveTo>
                <a:lnTo>
                  <a:pt x="57721" y="103898"/>
                </a:lnTo>
                <a:lnTo>
                  <a:pt x="46177" y="103898"/>
                </a:lnTo>
                <a:lnTo>
                  <a:pt x="46177" y="127000"/>
                </a:lnTo>
                <a:lnTo>
                  <a:pt x="34632" y="127000"/>
                </a:lnTo>
                <a:lnTo>
                  <a:pt x="34632" y="150088"/>
                </a:lnTo>
                <a:lnTo>
                  <a:pt x="23088" y="150088"/>
                </a:lnTo>
                <a:lnTo>
                  <a:pt x="23088" y="127000"/>
                </a:lnTo>
                <a:lnTo>
                  <a:pt x="11544" y="127000"/>
                </a:lnTo>
                <a:lnTo>
                  <a:pt x="11544" y="161632"/>
                </a:lnTo>
                <a:lnTo>
                  <a:pt x="23088" y="161632"/>
                </a:lnTo>
                <a:lnTo>
                  <a:pt x="34632" y="161632"/>
                </a:lnTo>
                <a:lnTo>
                  <a:pt x="34632" y="173177"/>
                </a:lnTo>
                <a:lnTo>
                  <a:pt x="23088" y="173177"/>
                </a:lnTo>
                <a:lnTo>
                  <a:pt x="11544" y="173177"/>
                </a:lnTo>
                <a:lnTo>
                  <a:pt x="11544" y="184721"/>
                </a:lnTo>
                <a:lnTo>
                  <a:pt x="23088" y="184721"/>
                </a:lnTo>
                <a:lnTo>
                  <a:pt x="23088" y="196265"/>
                </a:lnTo>
                <a:lnTo>
                  <a:pt x="34632" y="196265"/>
                </a:lnTo>
                <a:lnTo>
                  <a:pt x="34632" y="184721"/>
                </a:lnTo>
                <a:lnTo>
                  <a:pt x="46177" y="184721"/>
                </a:lnTo>
                <a:lnTo>
                  <a:pt x="46177" y="173177"/>
                </a:lnTo>
                <a:lnTo>
                  <a:pt x="57721" y="173177"/>
                </a:lnTo>
                <a:lnTo>
                  <a:pt x="57721" y="161632"/>
                </a:lnTo>
                <a:lnTo>
                  <a:pt x="46177" y="161632"/>
                </a:lnTo>
                <a:lnTo>
                  <a:pt x="46177" y="150088"/>
                </a:lnTo>
                <a:lnTo>
                  <a:pt x="57721" y="150088"/>
                </a:lnTo>
                <a:lnTo>
                  <a:pt x="57721" y="161632"/>
                </a:lnTo>
                <a:lnTo>
                  <a:pt x="69265" y="161632"/>
                </a:lnTo>
                <a:lnTo>
                  <a:pt x="69265" y="103898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05713" y="451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51713" y="705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82625" y="68262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11545" y="57727"/>
                </a:moveTo>
                <a:lnTo>
                  <a:pt x="0" y="57727"/>
                </a:lnTo>
                <a:lnTo>
                  <a:pt x="0" y="0"/>
                </a:lnTo>
                <a:lnTo>
                  <a:pt x="11545" y="0"/>
                </a:lnTo>
                <a:lnTo>
                  <a:pt x="11545" y="57727"/>
                </a:lnTo>
                <a:close/>
              </a:path>
              <a:path w="57784" h="57784">
                <a:moveTo>
                  <a:pt x="23090" y="11545"/>
                </a:moveTo>
                <a:lnTo>
                  <a:pt x="11545" y="11545"/>
                </a:lnTo>
                <a:lnTo>
                  <a:pt x="11545" y="0"/>
                </a:lnTo>
                <a:lnTo>
                  <a:pt x="23090" y="0"/>
                </a:lnTo>
                <a:lnTo>
                  <a:pt x="23090" y="11545"/>
                </a:lnTo>
                <a:close/>
              </a:path>
              <a:path w="57784" h="57784">
                <a:moveTo>
                  <a:pt x="34636" y="11545"/>
                </a:moveTo>
                <a:lnTo>
                  <a:pt x="23090" y="11545"/>
                </a:lnTo>
                <a:lnTo>
                  <a:pt x="23090" y="0"/>
                </a:lnTo>
                <a:lnTo>
                  <a:pt x="34636" y="0"/>
                </a:lnTo>
                <a:lnTo>
                  <a:pt x="34636" y="11545"/>
                </a:lnTo>
                <a:close/>
              </a:path>
              <a:path w="57784" h="57784">
                <a:moveTo>
                  <a:pt x="46181" y="11545"/>
                </a:moveTo>
                <a:lnTo>
                  <a:pt x="34636" y="11545"/>
                </a:lnTo>
                <a:lnTo>
                  <a:pt x="34636" y="0"/>
                </a:lnTo>
                <a:lnTo>
                  <a:pt x="46181" y="0"/>
                </a:lnTo>
                <a:lnTo>
                  <a:pt x="46181" y="11545"/>
                </a:lnTo>
                <a:close/>
              </a:path>
              <a:path w="57784" h="57784">
                <a:moveTo>
                  <a:pt x="57727" y="57727"/>
                </a:moveTo>
                <a:lnTo>
                  <a:pt x="46181" y="57727"/>
                </a:lnTo>
                <a:lnTo>
                  <a:pt x="46181" y="0"/>
                </a:lnTo>
                <a:lnTo>
                  <a:pt x="57727" y="0"/>
                </a:lnTo>
                <a:lnTo>
                  <a:pt x="57727" y="57727"/>
                </a:lnTo>
                <a:close/>
              </a:path>
              <a:path w="57784" h="57784">
                <a:moveTo>
                  <a:pt x="34636" y="34636"/>
                </a:moveTo>
                <a:lnTo>
                  <a:pt x="23090" y="34636"/>
                </a:lnTo>
                <a:lnTo>
                  <a:pt x="23090" y="23090"/>
                </a:lnTo>
                <a:lnTo>
                  <a:pt x="34636" y="23090"/>
                </a:lnTo>
                <a:lnTo>
                  <a:pt x="34636" y="34636"/>
                </a:lnTo>
                <a:close/>
              </a:path>
              <a:path w="57784" h="57784">
                <a:moveTo>
                  <a:pt x="23090" y="57727"/>
                </a:moveTo>
                <a:lnTo>
                  <a:pt x="11545" y="57727"/>
                </a:lnTo>
                <a:lnTo>
                  <a:pt x="11545" y="46181"/>
                </a:lnTo>
                <a:lnTo>
                  <a:pt x="23090" y="46181"/>
                </a:lnTo>
                <a:lnTo>
                  <a:pt x="23090" y="57727"/>
                </a:lnTo>
                <a:close/>
              </a:path>
              <a:path w="57784" h="57784">
                <a:moveTo>
                  <a:pt x="34636" y="57727"/>
                </a:moveTo>
                <a:lnTo>
                  <a:pt x="23090" y="57727"/>
                </a:lnTo>
                <a:lnTo>
                  <a:pt x="23090" y="46181"/>
                </a:lnTo>
                <a:lnTo>
                  <a:pt x="34636" y="46181"/>
                </a:lnTo>
                <a:lnTo>
                  <a:pt x="34636" y="57727"/>
                </a:lnTo>
                <a:close/>
              </a:path>
              <a:path w="57784" h="57784">
                <a:moveTo>
                  <a:pt x="46181" y="57727"/>
                </a:moveTo>
                <a:lnTo>
                  <a:pt x="34636" y="57727"/>
                </a:lnTo>
                <a:lnTo>
                  <a:pt x="34636" y="46181"/>
                </a:lnTo>
                <a:lnTo>
                  <a:pt x="46181" y="46181"/>
                </a:lnTo>
                <a:lnTo>
                  <a:pt x="46181" y="57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520988" y="520988"/>
            <a:ext cx="173355" cy="173355"/>
            <a:chOff x="520988" y="520988"/>
            <a:chExt cx="173355" cy="173355"/>
          </a:xfrm>
        </p:grpSpPr>
        <p:sp>
          <p:nvSpPr>
            <p:cNvPr id="12" name="object 12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544068" y="463270"/>
            <a:ext cx="12065" cy="57785"/>
          </a:xfrm>
          <a:custGeom>
            <a:avLst/>
            <a:gdLst/>
            <a:ahLst/>
            <a:cxnLst/>
            <a:rect l="l" t="t" r="r" b="b"/>
            <a:pathLst>
              <a:path w="12065" h="57784">
                <a:moveTo>
                  <a:pt x="11544" y="46177"/>
                </a:moveTo>
                <a:lnTo>
                  <a:pt x="0" y="46177"/>
                </a:lnTo>
                <a:lnTo>
                  <a:pt x="0" y="57721"/>
                </a:lnTo>
                <a:lnTo>
                  <a:pt x="11544" y="57721"/>
                </a:lnTo>
                <a:lnTo>
                  <a:pt x="11544" y="46177"/>
                </a:lnTo>
                <a:close/>
              </a:path>
              <a:path w="12065" h="57784">
                <a:moveTo>
                  <a:pt x="11544" y="23088"/>
                </a:moveTo>
                <a:lnTo>
                  <a:pt x="0" y="23088"/>
                </a:lnTo>
                <a:lnTo>
                  <a:pt x="0" y="34632"/>
                </a:lnTo>
                <a:lnTo>
                  <a:pt x="11544" y="34632"/>
                </a:lnTo>
                <a:lnTo>
                  <a:pt x="11544" y="23088"/>
                </a:lnTo>
                <a:close/>
              </a:path>
              <a:path w="12065" h="57784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451713" y="544080"/>
            <a:ext cx="104139" cy="12065"/>
          </a:xfrm>
          <a:custGeom>
            <a:avLst/>
            <a:gdLst/>
            <a:ahLst/>
            <a:cxnLst/>
            <a:rect l="l" t="t" r="r" b="b"/>
            <a:pathLst>
              <a:path w="104140" h="12065">
                <a:moveTo>
                  <a:pt x="57721" y="0"/>
                </a:moveTo>
                <a:lnTo>
                  <a:pt x="57721" y="0"/>
                </a:lnTo>
                <a:lnTo>
                  <a:pt x="0" y="0"/>
                </a:lnTo>
                <a:lnTo>
                  <a:pt x="0" y="11544"/>
                </a:lnTo>
                <a:lnTo>
                  <a:pt x="57721" y="11544"/>
                </a:lnTo>
                <a:lnTo>
                  <a:pt x="57721" y="0"/>
                </a:lnTo>
                <a:close/>
              </a:path>
              <a:path w="104140" h="12065">
                <a:moveTo>
                  <a:pt x="103898" y="0"/>
                </a:moveTo>
                <a:lnTo>
                  <a:pt x="92354" y="0"/>
                </a:lnTo>
                <a:lnTo>
                  <a:pt x="80810" y="0"/>
                </a:lnTo>
                <a:lnTo>
                  <a:pt x="80810" y="11544"/>
                </a:lnTo>
                <a:lnTo>
                  <a:pt x="92354" y="11544"/>
                </a:lnTo>
                <a:lnTo>
                  <a:pt x="103898" y="11544"/>
                </a:lnTo>
                <a:lnTo>
                  <a:pt x="1038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694169" y="544080"/>
            <a:ext cx="81280" cy="12065"/>
          </a:xfrm>
          <a:custGeom>
            <a:avLst/>
            <a:gdLst/>
            <a:ahLst/>
            <a:cxnLst/>
            <a:rect l="l" t="t" r="r" b="b"/>
            <a:pathLst>
              <a:path w="81279" h="12065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  <a:path w="81279" h="12065">
                <a:moveTo>
                  <a:pt x="34632" y="0"/>
                </a:moveTo>
                <a:lnTo>
                  <a:pt x="23088" y="0"/>
                </a:lnTo>
                <a:lnTo>
                  <a:pt x="23088" y="11544"/>
                </a:lnTo>
                <a:lnTo>
                  <a:pt x="34632" y="11544"/>
                </a:lnTo>
                <a:lnTo>
                  <a:pt x="34632" y="0"/>
                </a:lnTo>
                <a:close/>
              </a:path>
              <a:path w="81279" h="12065">
                <a:moveTo>
                  <a:pt x="57721" y="0"/>
                </a:moveTo>
                <a:lnTo>
                  <a:pt x="46177" y="0"/>
                </a:lnTo>
                <a:lnTo>
                  <a:pt x="46177" y="11544"/>
                </a:lnTo>
                <a:lnTo>
                  <a:pt x="57721" y="11544"/>
                </a:lnTo>
                <a:lnTo>
                  <a:pt x="57721" y="0"/>
                </a:lnTo>
                <a:close/>
              </a:path>
              <a:path w="81279" h="12065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80810" y="11544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44068" y="705725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44" y="23088"/>
                </a:moveTo>
                <a:lnTo>
                  <a:pt x="0" y="23088"/>
                </a:lnTo>
                <a:lnTo>
                  <a:pt x="0" y="80810"/>
                </a:lnTo>
                <a:lnTo>
                  <a:pt x="11544" y="80810"/>
                </a:lnTo>
                <a:lnTo>
                  <a:pt x="11544" y="23088"/>
                </a:lnTo>
                <a:close/>
              </a:path>
              <a:path w="12065" h="81279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474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728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474802" y="728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986014" y="520700"/>
            <a:ext cx="31711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ustpaste.it/TheUnNoticedEntrepreneur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15925" y="1129023"/>
            <a:ext cx="6554470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0215" marR="31115" indent="-224790">
              <a:lnSpc>
                <a:spcPct val="1051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The</a:t>
            </a:r>
            <a:r>
              <a:rPr dirty="0" sz="2200" spc="-10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UnNoticed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Entrepreneur</a:t>
            </a:r>
            <a:r>
              <a:rPr dirty="0" sz="2200" spc="-10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host</a:t>
            </a:r>
            <a:r>
              <a:rPr dirty="0" sz="2200" spc="-105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Jim </a:t>
            </a:r>
            <a:r>
              <a:rPr dirty="0" sz="2200">
                <a:latin typeface="Arial MT"/>
                <a:cs typeface="Arial MT"/>
              </a:rPr>
              <a:t>James.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Silk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suits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and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spats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CEO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1400"/>
              </a:lnSpc>
              <a:spcBef>
                <a:spcPts val="1560"/>
              </a:spcBef>
            </a:pPr>
            <a:r>
              <a:rPr dirty="0" sz="1500">
                <a:latin typeface="Arial MT"/>
                <a:cs typeface="Arial MT"/>
              </a:rPr>
              <a:t>He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emphasises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value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of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communication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how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learning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new </a:t>
            </a:r>
            <a:r>
              <a:rPr dirty="0" sz="1500">
                <a:latin typeface="Arial MT"/>
                <a:cs typeface="Arial MT"/>
              </a:rPr>
              <a:t>language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culture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can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help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businesses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adapt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thrive.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Despite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their </a:t>
            </a:r>
            <a:r>
              <a:rPr dirty="0" sz="1500">
                <a:latin typeface="Arial MT"/>
                <a:cs typeface="Arial MT"/>
              </a:rPr>
              <a:t>unfavorable</a:t>
            </a:r>
            <a:r>
              <a:rPr dirty="0" sz="1500" spc="25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reputation</a:t>
            </a:r>
            <a:r>
              <a:rPr dirty="0" sz="1500" spc="25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25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popular</a:t>
            </a:r>
            <a:r>
              <a:rPr dirty="0" sz="1500" spc="25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culture,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he</a:t>
            </a:r>
            <a:r>
              <a:rPr dirty="0" sz="1500" spc="25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also</a:t>
            </a:r>
            <a:r>
              <a:rPr dirty="0" sz="1500" spc="25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discusses</a:t>
            </a:r>
            <a:r>
              <a:rPr dirty="0" sz="1500" spc="254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the </a:t>
            </a:r>
            <a:r>
              <a:rPr dirty="0" sz="1500">
                <a:latin typeface="Arial MT"/>
                <a:cs typeface="Arial MT"/>
              </a:rPr>
              <a:t>advantages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of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contact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centers.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3" name="object 23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4624" y="3133725"/>
            <a:ext cx="2143124" cy="2143124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415925" y="5321300"/>
            <a:ext cx="6547484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 is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owners who want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overcome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frustration of being </a:t>
            </a:r>
            <a:r>
              <a:rPr dirty="0" sz="1250" spc="-10">
                <a:latin typeface="Arial MT"/>
                <a:cs typeface="Arial MT"/>
              </a:rPr>
              <a:t>overlooked.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5" name="object 25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19349" y="5705475"/>
            <a:ext cx="2743199" cy="952499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415925" y="6677659"/>
            <a:ext cx="66814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Fellow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recognition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deserve.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Interviews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vodcasts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transcribed.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7" name="object 27" descr="">
            <a:hlinkClick r:id="rId7"/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8625" y="7296150"/>
            <a:ext cx="6715125" cy="1114424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415925" y="8392159"/>
            <a:ext cx="64135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articles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across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numerous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channels,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 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curated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into </a:t>
            </a:r>
            <a:r>
              <a:rPr dirty="0" sz="1250">
                <a:latin typeface="Arial MT"/>
                <a:cs typeface="Arial MT"/>
              </a:rPr>
              <a:t>books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available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online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stores.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24" y="352425"/>
            <a:ext cx="2143124" cy="2057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734310"/>
            <a:ext cx="64147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profitable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maximise client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engagement.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3362325"/>
            <a:ext cx="6715124" cy="31241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6468109"/>
            <a:ext cx="668909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departed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Philadelphia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fantastic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call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115+ </a:t>
            </a:r>
            <a:r>
              <a:rPr dirty="0" sz="1250">
                <a:latin typeface="Arial MT"/>
                <a:cs typeface="Arial MT"/>
              </a:rPr>
              <a:t>positions.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foreign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startups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how companies can gain recognition </a:t>
            </a:r>
            <a:r>
              <a:rPr dirty="0" sz="1250" spc="-10">
                <a:latin typeface="Arial MT"/>
                <a:cs typeface="Arial MT"/>
              </a:rPr>
              <a:t>abroad.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3149" y="352425"/>
            <a:ext cx="2886074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77509"/>
            <a:ext cx="672020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emphasises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 learning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new 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culture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thrive.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Despite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unfavorable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reputation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popular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4100" y="352425"/>
            <a:ext cx="2933699" cy="64103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001509"/>
            <a:ext cx="6609080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technological </a:t>
            </a:r>
            <a:r>
              <a:rPr dirty="0" sz="1250" spc="-10">
                <a:latin typeface="Arial MT"/>
                <a:cs typeface="Arial MT"/>
              </a:rPr>
              <a:t>advantages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framework.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order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settle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disputes, 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keeping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teaching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better communication.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338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467859"/>
            <a:ext cx="668464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how 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engagement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 success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Jim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James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Blank.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4124" y="352425"/>
            <a:ext cx="2533649" cy="62960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87209"/>
            <a:ext cx="626808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 Entrepreneur podcast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sponsored by </a:t>
            </a:r>
            <a:r>
              <a:rPr dirty="0" sz="1250" spc="-10">
                <a:latin typeface="Arial MT"/>
                <a:cs typeface="Arial MT"/>
              </a:rPr>
              <a:t>Prowly,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all-in-</a:t>
            </a:r>
            <a:r>
              <a:rPr dirty="0" sz="1250">
                <a:latin typeface="Arial MT"/>
                <a:cs typeface="Arial MT"/>
              </a:rPr>
              <a:t>one software </a:t>
            </a:r>
            <a:r>
              <a:rPr dirty="0" sz="1250" spc="-25">
                <a:latin typeface="Arial MT"/>
                <a:cs typeface="Arial MT"/>
              </a:rPr>
              <a:t>for </a:t>
            </a:r>
            <a:r>
              <a:rPr dirty="0" sz="1250">
                <a:latin typeface="Arial MT"/>
                <a:cs typeface="Arial MT"/>
              </a:rPr>
              <a:t>leveraging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activities.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 relations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 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more </a:t>
            </a:r>
            <a:r>
              <a:rPr dirty="0" sz="1250">
                <a:latin typeface="Arial MT"/>
                <a:cs typeface="Arial MT"/>
              </a:rPr>
              <a:t>coverage while saving time and money on everyday </a:t>
            </a:r>
            <a:r>
              <a:rPr dirty="0" sz="1250" spc="-10">
                <a:latin typeface="Arial MT"/>
                <a:cs typeface="Arial MT"/>
              </a:rPr>
              <a:t>tasks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19199" y="7762875"/>
            <a:ext cx="5143499" cy="18097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554209"/>
            <a:ext cx="529018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noticed, </a:t>
            </a: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one?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94170" cy="1301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That's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right.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give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summary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thoughts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guests </a:t>
            </a:r>
            <a:r>
              <a:rPr dirty="0" sz="1250" spc="-2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topic,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direct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quotes,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links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comment.</a:t>
            </a:r>
            <a:endParaRPr sz="1250">
              <a:latin typeface="Arial MT"/>
              <a:cs typeface="Arial MT"/>
            </a:endParaRPr>
          </a:p>
          <a:p>
            <a:pPr marL="12700" marR="497713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The Host: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Jim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James </a:t>
            </a:r>
            <a:r>
              <a:rPr dirty="0" sz="1250">
                <a:latin typeface="Arial MT"/>
                <a:cs typeface="Arial MT"/>
              </a:rPr>
              <a:t>Jim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James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4149" y="1676400"/>
            <a:ext cx="2124074" cy="21526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3810634"/>
            <a:ext cx="6652259" cy="3359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4292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jumped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plane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17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looked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back, 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down,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since.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taught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profits.</a:t>
            </a:r>
            <a:endParaRPr sz="1250">
              <a:latin typeface="Arial MT"/>
              <a:cs typeface="Arial MT"/>
            </a:endParaRPr>
          </a:p>
          <a:p>
            <a:pPr marL="12700" marR="20878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I've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pretty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entire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life.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25 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 started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built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 in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Asia.</a:t>
            </a:r>
            <a:endParaRPr sz="1250">
              <a:latin typeface="Arial MT"/>
              <a:cs typeface="Arial MT"/>
            </a:endParaRPr>
          </a:p>
          <a:p>
            <a:pPr marL="12700" marR="64389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Now I am back in the UK, and am building 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which gives entrepreneurs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information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0">
                <a:latin typeface="Arial MT"/>
                <a:cs typeface="Arial MT"/>
              </a:rPr>
              <a:t> noticed.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 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 books.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Capstone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Imprint,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division </a:t>
            </a:r>
            <a:r>
              <a:rPr dirty="0" sz="1250">
                <a:latin typeface="Arial MT"/>
                <a:cs typeface="Arial MT"/>
              </a:rPr>
              <a:t>of Wiley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(NYSE: </a:t>
            </a:r>
            <a:r>
              <a:rPr dirty="0" sz="1250" spc="-10">
                <a:latin typeface="Arial MT"/>
                <a:cs typeface="Arial MT"/>
              </a:rPr>
              <a:t>WILY).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50">
                <a:latin typeface="Arial MT"/>
                <a:cs typeface="Arial MT"/>
              </a:rPr>
              <a:t>I've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assets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 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Linktree.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My full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story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 personal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website.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The books are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 </a:t>
            </a:r>
            <a:r>
              <a:rPr dirty="0" sz="1250" spc="-10">
                <a:latin typeface="Arial MT"/>
                <a:cs typeface="Arial MT"/>
              </a:rPr>
              <a:t>stores.</a:t>
            </a:r>
            <a:endParaRPr sz="1250">
              <a:latin typeface="Arial MT"/>
              <a:cs typeface="Arial MT"/>
            </a:endParaRPr>
          </a:p>
          <a:p>
            <a:pPr marL="12700" marR="17272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guests come on the mic from around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world, and the same is true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listeners, </a:t>
            </a:r>
            <a:r>
              <a:rPr dirty="0" sz="1250" spc="-2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we've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139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Total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countries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3384</a:t>
            </a:r>
            <a:r>
              <a:rPr dirty="0" sz="1250" spc="-10">
                <a:latin typeface="Arial MT"/>
                <a:cs typeface="Arial MT"/>
              </a:rPr>
              <a:t> cities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95525" y="352425"/>
            <a:ext cx="2981324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734685"/>
            <a:ext cx="667893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1874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According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Listennotes,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 2.5%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worldwide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listener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33.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 ranks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#3 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UK 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 </a:t>
            </a:r>
            <a:r>
              <a:rPr dirty="0" sz="1250" spc="-10">
                <a:latin typeface="Arial MT"/>
                <a:cs typeface="Arial MT"/>
              </a:rPr>
              <a:t>category.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 Score?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 Score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(LS)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metric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shows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estimated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popularity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this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compared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rss-based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 podcasts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 on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scale 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100.</a:t>
            </a:r>
            <a:endParaRPr sz="1250">
              <a:latin typeface="Arial MT"/>
              <a:cs typeface="Arial MT"/>
            </a:endParaRPr>
          </a:p>
          <a:p>
            <a:pPr marL="12700" marR="45085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10">
                <a:latin typeface="Arial MT"/>
                <a:cs typeface="Arial MT"/>
              </a:rPr>
              <a:t> popular. </a:t>
            </a:r>
            <a:r>
              <a:rPr dirty="0" sz="1250">
                <a:latin typeface="Arial MT"/>
                <a:cs typeface="Arial MT"/>
              </a:rPr>
              <a:t>Calculated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data.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Updated</a:t>
            </a:r>
            <a:r>
              <a:rPr dirty="0" sz="1250" spc="-10">
                <a:latin typeface="Arial MT"/>
                <a:cs typeface="Arial MT"/>
              </a:rPr>
              <a:t> monthly. </a:t>
            </a: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Global Rank?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one of the top 2.5%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most popular shows out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2,855,347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podcasts</a:t>
            </a:r>
            <a:r>
              <a:rPr dirty="0" sz="1250" spc="-10">
                <a:latin typeface="Arial MT"/>
                <a:cs typeface="Arial MT"/>
              </a:rPr>
              <a:t> globally, </a:t>
            </a:r>
            <a:r>
              <a:rPr dirty="0" sz="1250">
                <a:latin typeface="Arial MT"/>
                <a:cs typeface="Arial MT"/>
              </a:rPr>
              <a:t>ranked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estimated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popularity</a:t>
            </a:r>
            <a:r>
              <a:rPr dirty="0" sz="1250" spc="-10">
                <a:latin typeface="Arial MT"/>
                <a:cs typeface="Arial MT"/>
              </a:rPr>
              <a:t> score).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4525" y="352425"/>
            <a:ext cx="3752849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77509"/>
            <a:ext cx="646430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still relatively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 but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experiencing steady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 by consistently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publishing </a:t>
            </a:r>
            <a:r>
              <a:rPr dirty="0" sz="1250">
                <a:latin typeface="Arial MT"/>
                <a:cs typeface="Arial MT"/>
              </a:rPr>
              <a:t>two shows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week.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Why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charm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good looks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isn't enough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standout;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</a:t>
            </a:r>
            <a:r>
              <a:rPr dirty="0" sz="1250" spc="-10">
                <a:latin typeface="Arial MT"/>
                <a:cs typeface="Arial MT"/>
              </a:rPr>
              <a:t>Blank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0799" y="352425"/>
            <a:ext cx="2400299" cy="42290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563109"/>
            <a:ext cx="672973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38784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shares 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techniques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 </a:t>
            </a:r>
            <a:r>
              <a:rPr dirty="0" sz="1250" spc="-2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noticed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70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left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northeast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Philadelphia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gotten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 episode of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UnNoticed </a:t>
            </a:r>
            <a:r>
              <a:rPr dirty="0" sz="1250" spc="-10">
                <a:latin typeface="Arial MT"/>
                <a:cs typeface="Arial MT"/>
              </a:rPr>
              <a:t>Entrepreneur,</a:t>
            </a:r>
            <a:r>
              <a:rPr dirty="0" sz="1250">
                <a:latin typeface="Arial MT"/>
                <a:cs typeface="Arial MT"/>
              </a:rPr>
              <a:t> he talked about his </a:t>
            </a:r>
            <a:r>
              <a:rPr dirty="0" sz="1250" spc="-10">
                <a:latin typeface="Arial MT"/>
                <a:cs typeface="Arial MT"/>
              </a:rPr>
              <a:t>business,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how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noticed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hometown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country.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04949" y="6724650"/>
            <a:ext cx="4571999" cy="3428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543559"/>
            <a:ext cx="6630034" cy="20732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From Philly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Rica</a:t>
            </a:r>
            <a:endParaRPr sz="1250">
              <a:latin typeface="Arial MT"/>
              <a:cs typeface="Arial MT"/>
            </a:endParaRPr>
          </a:p>
          <a:p>
            <a:pPr marL="12700" marR="16510" indent="43815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comes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 challenges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faced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setting 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foremost,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respect;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open </a:t>
            </a:r>
            <a:r>
              <a:rPr dirty="0" sz="1250">
                <a:latin typeface="Arial MT"/>
                <a:cs typeface="Arial MT"/>
              </a:rPr>
              <a:t>mind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shows structure,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discipline, and cognitive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skills. For him,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anybody who speaks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second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remark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education.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10">
                <a:latin typeface="Arial MT"/>
                <a:cs typeface="Arial MT"/>
              </a:rPr>
              <a:t>Secondly,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guest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last 23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years.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important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traditions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whatever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happened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Philadelphia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didn't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sort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10">
                <a:latin typeface="Arial MT"/>
                <a:cs typeface="Arial MT"/>
              </a:rPr>
              <a:t> there.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9775" y="2705100"/>
            <a:ext cx="3562349" cy="50863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7773034"/>
            <a:ext cx="6706234" cy="20732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66675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essence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incorporate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married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girl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dreams.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Fifteen 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ago,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150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seats.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Now,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living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dream.</a:t>
            </a:r>
            <a:endParaRPr sz="1250">
              <a:latin typeface="Arial MT"/>
              <a:cs typeface="Arial MT"/>
            </a:endParaRPr>
          </a:p>
          <a:p>
            <a:pPr algn="just" marL="12700" marR="33337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shouldn’t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themselves.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Patience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virtue,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momentum.</a:t>
            </a:r>
            <a:endParaRPr sz="1250">
              <a:latin typeface="Arial MT"/>
              <a:cs typeface="Arial MT"/>
            </a:endParaRPr>
          </a:p>
          <a:p>
            <a:pPr algn="just"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graduated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Abington,</a:t>
            </a:r>
            <a:r>
              <a:rPr dirty="0" sz="1250" spc="-10">
                <a:latin typeface="Arial MT"/>
                <a:cs typeface="Arial MT"/>
              </a:rPr>
              <a:t> Philly,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continued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studying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Arizona. It’s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 example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 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momentum.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 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 </a:t>
            </a:r>
            <a:r>
              <a:rPr dirty="0" sz="1250" spc="-10">
                <a:latin typeface="Arial MT"/>
                <a:cs typeface="Arial MT"/>
              </a:rPr>
              <a:t>reinforcement.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fidelity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continue.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1797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Putting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pressures,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opinions,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expectations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aside,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admitted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little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selfish.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parents’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guilt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deciding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poet's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decided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it.</a:t>
            </a:r>
            <a:endParaRPr sz="1250">
              <a:latin typeface="Arial MT"/>
              <a:cs typeface="Arial MT"/>
            </a:endParaRPr>
          </a:p>
          <a:p>
            <a:pPr marL="53975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Centre Industry in Costa </a:t>
            </a:r>
            <a:r>
              <a:rPr dirty="0" sz="1250" spc="-20">
                <a:latin typeface="Arial MT"/>
                <a:cs typeface="Arial MT"/>
              </a:rPr>
              <a:t>Rica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3624" y="1419225"/>
            <a:ext cx="2905124" cy="68579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8258809"/>
            <a:ext cx="6654800" cy="1311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2766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Hollywood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glamorised call centres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telemarketers with films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 as “Wolf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Wall </a:t>
            </a:r>
            <a:r>
              <a:rPr dirty="0" sz="1250">
                <a:latin typeface="Arial MT"/>
                <a:cs typeface="Arial MT"/>
              </a:rPr>
              <a:t>Street,”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“Boiler Room,”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“Glengarry Glen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Ross”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“The Prime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Gig.”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However,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stocks.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casinos,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books,</a:t>
            </a:r>
            <a:r>
              <a:rPr dirty="0" sz="1250" spc="-10">
                <a:latin typeface="Arial MT"/>
                <a:cs typeface="Arial MT"/>
              </a:rPr>
              <a:t> pharmacies,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sweepstakes.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 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 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receiving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</a:t>
            </a:r>
            <a:r>
              <a:rPr dirty="0" sz="1250" spc="-10">
                <a:latin typeface="Arial MT"/>
                <a:cs typeface="Arial MT"/>
              </a:rPr>
              <a:t> calls.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0149" y="352425"/>
            <a:ext cx="5172074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77509"/>
            <a:ext cx="6698615" cy="3606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22909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 strict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Catholic </a:t>
            </a:r>
            <a:r>
              <a:rPr dirty="0" sz="1250" spc="-10">
                <a:latin typeface="Arial MT"/>
                <a:cs typeface="Arial MT"/>
              </a:rPr>
              <a:t>country,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agents 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extremely selective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delicate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campaigns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decide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efforts.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Currently,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have </a:t>
            </a:r>
            <a:r>
              <a:rPr dirty="0" sz="1250">
                <a:latin typeface="Arial MT"/>
                <a:cs typeface="Arial MT"/>
              </a:rPr>
              <a:t>Amazon,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40">
                <a:latin typeface="Arial MT"/>
                <a:cs typeface="Arial MT"/>
              </a:rPr>
              <a:t>HP,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Intel,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Oracle.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infrastructure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there.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labour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force.</a:t>
            </a:r>
            <a:endParaRPr sz="1250">
              <a:latin typeface="Arial MT"/>
              <a:cs typeface="Arial MT"/>
            </a:endParaRPr>
          </a:p>
          <a:p>
            <a:pPr algn="just" marL="12700" marR="508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country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95%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literacy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neutral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English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close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United </a:t>
            </a:r>
            <a:r>
              <a:rPr dirty="0" sz="1250">
                <a:latin typeface="Arial MT"/>
                <a:cs typeface="Arial MT"/>
              </a:rPr>
              <a:t>States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proxemics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expatriates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it </a:t>
            </a:r>
            <a:r>
              <a:rPr dirty="0" sz="1250">
                <a:latin typeface="Arial MT"/>
                <a:cs typeface="Arial MT"/>
              </a:rPr>
              <a:t>feel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 it's almost 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US, too.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many people speak English,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 very easy for </a:t>
            </a:r>
            <a:r>
              <a:rPr dirty="0" sz="1250" spc="-20">
                <a:latin typeface="Arial MT"/>
                <a:cs typeface="Arial MT"/>
              </a:rPr>
              <a:t>him.</a:t>
            </a:r>
            <a:endParaRPr sz="125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360"/>
              </a:spcBef>
            </a:pP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unless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receiving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 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expectations</a:t>
            </a:r>
            <a:endParaRPr sz="1250">
              <a:latin typeface="Arial MT"/>
              <a:cs typeface="Arial MT"/>
            </a:endParaRPr>
          </a:p>
          <a:p>
            <a:pPr marL="12700" marR="20383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 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whack.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Telemarketers</a:t>
            </a:r>
            <a:r>
              <a:rPr dirty="0" sz="1250">
                <a:latin typeface="Arial MT"/>
                <a:cs typeface="Arial MT"/>
              </a:rPr>
              <a:t> can’t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 magic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dust 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 calls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bring </a:t>
            </a:r>
            <a:r>
              <a:rPr dirty="0" sz="1250">
                <a:latin typeface="Arial MT"/>
                <a:cs typeface="Arial MT"/>
              </a:rPr>
              <a:t>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structure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discipline.</a:t>
            </a:r>
            <a:endParaRPr sz="1250">
              <a:latin typeface="Arial MT"/>
              <a:cs typeface="Arial MT"/>
            </a:endParaRPr>
          </a:p>
          <a:p>
            <a:pPr marL="12700" marR="21336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technical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advantages.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backup generator.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redundancy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regarding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Internet.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immediate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information </a:t>
            </a:r>
            <a:r>
              <a:rPr dirty="0" sz="1250">
                <a:latin typeface="Arial MT"/>
                <a:cs typeface="Arial MT"/>
              </a:rPr>
              <a:t>technology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(IT)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room,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turnkey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headsets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noise- </a:t>
            </a:r>
            <a:r>
              <a:rPr dirty="0" sz="1250">
                <a:latin typeface="Arial MT"/>
                <a:cs typeface="Arial MT"/>
              </a:rPr>
              <a:t>cancelling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capabilities.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synergy.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52425"/>
            <a:ext cx="5286374" cy="39719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305934"/>
            <a:ext cx="6718934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5400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house 300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(Though after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COVID,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had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most 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only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fraction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site.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hybrid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setup,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home).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0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packed,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 those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roads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bilingual </a:t>
            </a:r>
            <a:r>
              <a:rPr dirty="0" sz="1250">
                <a:latin typeface="Arial MT"/>
                <a:cs typeface="Arial MT"/>
              </a:rPr>
              <a:t>agents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—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escalations,</a:t>
            </a:r>
            <a:r>
              <a:rPr dirty="0" sz="1250" spc="-10">
                <a:latin typeface="Arial MT"/>
                <a:cs typeface="Arial MT"/>
              </a:rPr>
              <a:t> maximising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English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thesaurus,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diplomatic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“guide </a:t>
            </a:r>
            <a:r>
              <a:rPr dirty="0" sz="1250">
                <a:latin typeface="Arial MT"/>
                <a:cs typeface="Arial MT"/>
              </a:rPr>
              <a:t>assistant”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“lend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hand,”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clarifications,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falling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swords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instead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excusing </a:t>
            </a:r>
            <a:r>
              <a:rPr dirty="0" sz="1250">
                <a:latin typeface="Arial MT"/>
                <a:cs typeface="Arial MT"/>
              </a:rPr>
              <a:t>somebody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always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wonderful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experience. </a:t>
            </a:r>
            <a:r>
              <a:rPr dirty="0" sz="1250">
                <a:latin typeface="Arial MT"/>
                <a:cs typeface="Arial MT"/>
              </a:rPr>
              <a:t>He’s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seen people 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 </a:t>
            </a:r>
            <a:r>
              <a:rPr dirty="0" sz="1250" spc="-10">
                <a:latin typeface="Arial MT"/>
                <a:cs typeface="Arial MT"/>
              </a:rPr>
              <a:t>self-</a:t>
            </a:r>
            <a:r>
              <a:rPr dirty="0" sz="1250">
                <a:latin typeface="Arial MT"/>
                <a:cs typeface="Arial MT"/>
              </a:rPr>
              <a:t>reliant, </a:t>
            </a:r>
            <a:r>
              <a:rPr dirty="0" sz="1250" spc="-10">
                <a:latin typeface="Arial MT"/>
                <a:cs typeface="Arial MT"/>
              </a:rPr>
              <a:t>self-</a:t>
            </a:r>
            <a:r>
              <a:rPr dirty="0" sz="1250">
                <a:latin typeface="Arial MT"/>
                <a:cs typeface="Arial MT"/>
              </a:rPr>
              <a:t>confident,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exceptionally </a:t>
            </a:r>
            <a:r>
              <a:rPr dirty="0" sz="1250" spc="-10">
                <a:latin typeface="Arial MT"/>
                <a:cs typeface="Arial MT"/>
              </a:rPr>
              <a:t>marketable.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gravitated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towards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loves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“artist”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speech.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0700" y="352425"/>
            <a:ext cx="4000499" cy="5143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77509"/>
            <a:ext cx="6653530" cy="130175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 marR="5080">
              <a:lnSpc>
                <a:spcPct val="133700"/>
              </a:lnSpc>
              <a:spcBef>
                <a:spcPts val="115"/>
              </a:spcBef>
            </a:pPr>
            <a:r>
              <a:rPr dirty="0" sz="1250">
                <a:latin typeface="Arial MT"/>
                <a:cs typeface="Arial MT"/>
              </a:rPr>
              <a:t>Though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prefer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emails,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best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client,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upsell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referral,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 exit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interview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someone fumbled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football),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somebody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maintain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possibly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resolve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 sort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conflict management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 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with </a:t>
            </a:r>
            <a:r>
              <a:rPr dirty="0" sz="1250" spc="-10">
                <a:latin typeface="Arial MT"/>
                <a:cs typeface="Arial MT"/>
              </a:rPr>
              <a:t>himself.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2699" y="352425"/>
            <a:ext cx="2476499" cy="6857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192009"/>
            <a:ext cx="6696075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286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concept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“same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message,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different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delivery.”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studied</a:t>
            </a:r>
            <a:r>
              <a:rPr dirty="0" sz="1250" spc="-10">
                <a:latin typeface="Arial MT"/>
                <a:cs typeface="Arial MT"/>
              </a:rPr>
              <a:t> Basil </a:t>
            </a:r>
            <a:r>
              <a:rPr dirty="0" sz="1250">
                <a:latin typeface="Arial MT"/>
                <a:cs typeface="Arial MT"/>
              </a:rPr>
              <a:t>Rathbone,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undoubtedly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carefully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looked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certain </a:t>
            </a:r>
            <a:r>
              <a:rPr dirty="0" sz="1250">
                <a:latin typeface="Arial MT"/>
                <a:cs typeface="Arial MT"/>
              </a:rPr>
              <a:t>words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rewound them,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especially his performances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Nigel Bruce on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Time </a:t>
            </a:r>
            <a:r>
              <a:rPr dirty="0" sz="1250">
                <a:latin typeface="Arial MT"/>
                <a:cs typeface="Arial MT"/>
              </a:rPr>
              <a:t>Radio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expanded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reach.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20"/>
              </a:lnSpc>
              <a:spcBef>
                <a:spcPts val="85"/>
              </a:spcBef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 gravitated towards Jeremy Brett, who was also an amazing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speaker.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lot of </a:t>
            </a:r>
            <a:r>
              <a:rPr dirty="0" sz="1250" spc="-10">
                <a:latin typeface="Arial MT"/>
                <a:cs typeface="Arial MT"/>
              </a:rPr>
              <a:t>Richard’s </a:t>
            </a:r>
            <a:r>
              <a:rPr dirty="0" sz="1250">
                <a:latin typeface="Arial MT"/>
                <a:cs typeface="Arial MT"/>
              </a:rPr>
              <a:t>colourful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speech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attention-</a:t>
            </a:r>
            <a:r>
              <a:rPr dirty="0" sz="1250">
                <a:latin typeface="Arial MT"/>
                <a:cs typeface="Arial MT"/>
              </a:rPr>
              <a:t>grabbing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captivated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audiences.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influences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Remington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Steele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Templeton Peck.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250">
                <a:latin typeface="Arial MT"/>
                <a:cs typeface="Arial MT"/>
              </a:rPr>
              <a:t>Some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Techniques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5025" y="352425"/>
            <a:ext cx="3371849" cy="6667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258684"/>
            <a:ext cx="6735445" cy="2835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700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decades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thousands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analysing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those,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structure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return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terms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performance.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it’s </a:t>
            </a:r>
            <a:r>
              <a:rPr dirty="0" sz="1250">
                <a:latin typeface="Arial MT"/>
                <a:cs typeface="Arial MT"/>
              </a:rPr>
              <a:t>something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 done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sections.</a:t>
            </a:r>
            <a:endParaRPr sz="1250">
              <a:latin typeface="Arial MT"/>
              <a:cs typeface="Arial MT"/>
            </a:endParaRPr>
          </a:p>
          <a:p>
            <a:pPr marL="12700" marR="132715">
              <a:lnSpc>
                <a:spcPts val="2020"/>
              </a:lnSpc>
              <a:spcBef>
                <a:spcPts val="85"/>
              </a:spcBef>
            </a:pP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someone prospecting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making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 call,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first 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use anonymity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shouldn’t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0">
                <a:latin typeface="Arial MT"/>
                <a:cs typeface="Arial MT"/>
              </a:rPr>
              <a:t> shady.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only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three</a:t>
            </a:r>
            <a:r>
              <a:rPr dirty="0" sz="1250" spc="-10">
                <a:latin typeface="Arial MT"/>
                <a:cs typeface="Arial MT"/>
              </a:rPr>
              <a:t> seconds.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</a:pPr>
            <a:r>
              <a:rPr dirty="0" sz="1250">
                <a:latin typeface="Arial MT"/>
                <a:cs typeface="Arial MT"/>
              </a:rPr>
              <a:t>Citing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reach 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example,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best </a:t>
            </a:r>
            <a:r>
              <a:rPr dirty="0" sz="1250">
                <a:latin typeface="Arial MT"/>
                <a:cs typeface="Arial MT"/>
              </a:rPr>
              <a:t>thing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 during that time is to do a company name spike and ask how the company is </a:t>
            </a:r>
            <a:r>
              <a:rPr dirty="0" sz="1250" spc="-10">
                <a:latin typeface="Arial MT"/>
                <a:cs typeface="Arial MT"/>
              </a:rPr>
              <a:t>doing. </a:t>
            </a:r>
            <a:r>
              <a:rPr dirty="0" sz="1250">
                <a:latin typeface="Arial MT"/>
                <a:cs typeface="Arial MT"/>
              </a:rPr>
              <a:t>“Hi,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how’s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today?”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on</a:t>
            </a:r>
            <a:endParaRPr sz="1250">
              <a:latin typeface="Arial MT"/>
              <a:cs typeface="Arial MT"/>
            </a:endParaRPr>
          </a:p>
          <a:p>
            <a:pPr marL="12700" marR="201930">
              <a:lnSpc>
                <a:spcPts val="195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—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example,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Alecs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—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respond: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“We’re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</a:t>
            </a:r>
            <a:r>
              <a:rPr dirty="0" sz="1250" spc="-10">
                <a:latin typeface="Arial MT"/>
                <a:cs typeface="Arial MT"/>
              </a:rPr>
              <a:t> today.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 spc="-10">
                <a:latin typeface="Arial MT"/>
                <a:cs typeface="Arial MT"/>
              </a:rPr>
              <a:t>name?”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9249" y="352425"/>
            <a:ext cx="4343399" cy="42005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534534"/>
            <a:ext cx="6655434" cy="2587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recommends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Buffer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Boomerang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must </a:t>
            </a:r>
            <a:r>
              <a:rPr dirty="0" sz="1250">
                <a:latin typeface="Arial MT"/>
                <a:cs typeface="Arial MT"/>
              </a:rPr>
              <a:t>name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drop,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buffer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“Hey,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Alecs!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excellent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question.”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Then,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demonstrate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return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10">
                <a:latin typeface="Arial MT"/>
                <a:cs typeface="Arial MT"/>
              </a:rPr>
              <a:t> say,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“Hi,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name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Blank.”</a:t>
            </a:r>
            <a:endParaRPr sz="1250">
              <a:latin typeface="Arial MT"/>
              <a:cs typeface="Arial MT"/>
            </a:endParaRPr>
          </a:p>
          <a:p>
            <a:pPr marL="12700" marR="29845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capturing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negative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repeating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</a:t>
            </a:r>
            <a:r>
              <a:rPr dirty="0" sz="1250" spc="-10">
                <a:latin typeface="Arial MT"/>
                <a:cs typeface="Arial MT"/>
              </a:rPr>
              <a:t> positive.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happens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sorts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 until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tone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-10">
                <a:latin typeface="Arial MT"/>
                <a:cs typeface="Arial MT"/>
              </a:rPr>
              <a:t>readjusted.</a:t>
            </a:r>
            <a:endParaRPr sz="125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365"/>
              </a:spcBef>
            </a:pP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exchange,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 love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James,”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Alecs</a:t>
            </a:r>
            <a:endParaRPr sz="1250">
              <a:latin typeface="Arial MT"/>
              <a:cs typeface="Arial MT"/>
            </a:endParaRPr>
          </a:p>
          <a:p>
            <a:pPr algn="just" marL="12700" marR="1206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respond,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“Alright,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I’ll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you.”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“You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before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we </a:t>
            </a:r>
            <a:r>
              <a:rPr dirty="0" sz="1250">
                <a:latin typeface="Arial MT"/>
                <a:cs typeface="Arial MT"/>
              </a:rPr>
              <a:t>go,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Alecs,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 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let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know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you’re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incredible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I’m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going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Jim </a:t>
            </a:r>
            <a:r>
              <a:rPr dirty="0" sz="1250" spc="-10">
                <a:latin typeface="Arial MT"/>
                <a:cs typeface="Arial MT"/>
              </a:rPr>
              <a:t>know.”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pitch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-10">
                <a:latin typeface="Arial MT"/>
                <a:cs typeface="Arial MT"/>
              </a:rPr>
              <a:t> assistant.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8874" y="352425"/>
            <a:ext cx="2714624" cy="48958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229859"/>
            <a:ext cx="671322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Once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me, he’d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Alecs.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I’d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I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you,”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repeat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Buffer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Boomerang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that </a:t>
            </a:r>
            <a:r>
              <a:rPr dirty="0" sz="1250">
                <a:latin typeface="Arial MT"/>
                <a:cs typeface="Arial MT"/>
              </a:rPr>
              <a:t>until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until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</a:t>
            </a:r>
            <a:r>
              <a:rPr dirty="0" sz="1250" spc="-10">
                <a:latin typeface="Arial MT"/>
                <a:cs typeface="Arial MT"/>
              </a:rPr>
              <a:t>conversation.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Now,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micro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43" y="6777442"/>
            <a:ext cx="6418978" cy="294023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97345" cy="23304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2540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Using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Mirror Image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technique, anyone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making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must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 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 fast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 </a:t>
            </a:r>
            <a:r>
              <a:rPr dirty="0" sz="1250" spc="-20">
                <a:latin typeface="Arial MT"/>
                <a:cs typeface="Arial MT"/>
              </a:rPr>
              <a:t>loud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person is speaking.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must do this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30-</a:t>
            </a:r>
            <a:r>
              <a:rPr dirty="0" sz="1250">
                <a:latin typeface="Arial MT"/>
                <a:cs typeface="Arial MT"/>
              </a:rPr>
              <a:t>second to </a:t>
            </a:r>
            <a:r>
              <a:rPr dirty="0" sz="1250" spc="-10">
                <a:latin typeface="Arial MT"/>
                <a:cs typeface="Arial MT"/>
              </a:rPr>
              <a:t>two-</a:t>
            </a:r>
            <a:r>
              <a:rPr dirty="0" sz="1250">
                <a:latin typeface="Arial MT"/>
                <a:cs typeface="Arial MT"/>
              </a:rPr>
              <a:t>minute intervals. It’s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all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purely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semantics).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dip,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they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interject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confirmation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rebuttal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transitional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confirm </a:t>
            </a:r>
            <a:r>
              <a:rPr dirty="0" sz="1250" spc="-10">
                <a:latin typeface="Arial MT"/>
                <a:cs typeface="Arial MT"/>
              </a:rPr>
              <a:t>something.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minutes,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quadrant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graph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every time.</a:t>
            </a:r>
            <a:endParaRPr sz="1250">
              <a:latin typeface="Arial MT"/>
              <a:cs typeface="Arial MT"/>
            </a:endParaRPr>
          </a:p>
          <a:p>
            <a:pPr marL="12700" marR="28638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someone’s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loud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instance,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8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graph)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(also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8), </a:t>
            </a:r>
            <a:r>
              <a:rPr dirty="0" sz="1250">
                <a:latin typeface="Arial MT"/>
                <a:cs typeface="Arial MT"/>
              </a:rPr>
              <a:t>they’d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Quadrant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goal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consistency.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2705100"/>
            <a:ext cx="6715125" cy="42481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6934834"/>
            <a:ext cx="6700520" cy="2073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12065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three senses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removed: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taste,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touch,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smell. But,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hearing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expands.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imagination,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adjectives,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descriptions.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These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capture calls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put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colour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— 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they’re 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painting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print.</a:t>
            </a:r>
            <a:endParaRPr sz="1250">
              <a:latin typeface="Arial MT"/>
              <a:cs typeface="Arial MT"/>
            </a:endParaRPr>
          </a:p>
          <a:p>
            <a:pPr marL="12700" marR="10922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Agents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keep others’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attention 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 engaged and showing active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listening.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Apart </a:t>
            </a:r>
            <a:r>
              <a:rPr dirty="0" sz="1250" spc="-20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doing the </a:t>
            </a:r>
            <a:r>
              <a:rPr dirty="0" sz="1250" spc="-10">
                <a:latin typeface="Arial MT"/>
                <a:cs typeface="Arial MT"/>
              </a:rPr>
              <a:t>spike-and-</a:t>
            </a:r>
            <a:r>
              <a:rPr dirty="0" sz="1250">
                <a:latin typeface="Arial MT"/>
                <a:cs typeface="Arial MT"/>
              </a:rPr>
              <a:t>dip thing, another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 sign is the answering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speed.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10">
                <a:latin typeface="Arial MT"/>
                <a:cs typeface="Arial MT"/>
              </a:rPr>
              <a:t>Subconsciously,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 can control tone, rate,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pitch.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curse, scream, or </a:t>
            </a:r>
            <a:r>
              <a:rPr dirty="0" sz="1250" spc="-10">
                <a:latin typeface="Arial MT"/>
                <a:cs typeface="Arial MT"/>
              </a:rPr>
              <a:t>interrupt. </a:t>
            </a:r>
            <a:r>
              <a:rPr dirty="0" sz="1250">
                <a:latin typeface="Arial MT"/>
                <a:cs typeface="Arial MT"/>
              </a:rPr>
              <a:t>However,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can’t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answer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speed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consistently.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649209"/>
            <a:ext cx="6725920" cy="1301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However,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lucid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becomes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habit;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they're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They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clarification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they’re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facetious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overextending themselves.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Then,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technique.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277984"/>
            <a:ext cx="65646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background,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inadvertently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passively </a:t>
            </a:r>
            <a:r>
              <a:rPr dirty="0" sz="1250">
                <a:latin typeface="Arial MT"/>
                <a:cs typeface="Arial MT"/>
              </a:rPr>
              <a:t>aggressively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dogs.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instance,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about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dog’s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name,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breed,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basically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anchoring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10">
                <a:latin typeface="Arial MT"/>
                <a:cs typeface="Arial MT"/>
              </a:rPr>
              <a:t> person.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59003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Based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his experience,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most cases, that’s 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client comes 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asks his </a:t>
            </a:r>
            <a:r>
              <a:rPr dirty="0" sz="1250" spc="-20">
                <a:latin typeface="Arial MT"/>
                <a:cs typeface="Arial MT"/>
              </a:rPr>
              <a:t>name </a:t>
            </a:r>
            <a:r>
              <a:rPr dirty="0" sz="1250">
                <a:latin typeface="Arial MT"/>
                <a:cs typeface="Arial MT"/>
              </a:rPr>
              <a:t>again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clarification.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body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conversation,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introduction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conclusion.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 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-10">
                <a:latin typeface="Arial MT"/>
                <a:cs typeface="Arial MT"/>
              </a:rPr>
              <a:t>Center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419225"/>
            <a:ext cx="6715125" cy="37814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5182234"/>
            <a:ext cx="6732270" cy="4892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969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they’re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must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multiple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points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multiple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appointment</a:t>
            </a:r>
            <a:r>
              <a:rPr dirty="0" sz="1250" spc="-10">
                <a:latin typeface="Arial MT"/>
                <a:cs typeface="Arial MT"/>
              </a:rPr>
              <a:t> setting, </a:t>
            </a:r>
            <a:r>
              <a:rPr dirty="0" sz="1250">
                <a:latin typeface="Arial MT"/>
                <a:cs typeface="Arial MT"/>
              </a:rPr>
              <a:t>lead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However,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little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between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gauge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negative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reaction.</a:t>
            </a:r>
            <a:endParaRPr sz="1250">
              <a:latin typeface="Arial MT"/>
              <a:cs typeface="Arial MT"/>
            </a:endParaRPr>
          </a:p>
          <a:p>
            <a:pPr marL="12700" marR="5778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Visualise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equaliser.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reaction,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vertical </a:t>
            </a:r>
            <a:r>
              <a:rPr dirty="0" sz="1250">
                <a:latin typeface="Arial MT"/>
                <a:cs typeface="Arial MT"/>
              </a:rPr>
              <a:t>line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open-</a:t>
            </a:r>
            <a:r>
              <a:rPr dirty="0" sz="1250">
                <a:latin typeface="Arial MT"/>
                <a:cs typeface="Arial MT"/>
              </a:rPr>
              <a:t>ended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questions.</a:t>
            </a:r>
            <a:endParaRPr sz="1250">
              <a:latin typeface="Arial MT"/>
              <a:cs typeface="Arial MT"/>
            </a:endParaRPr>
          </a:p>
          <a:p>
            <a:pPr marL="12700" marR="55244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Throughout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constantly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remind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example, </a:t>
            </a:r>
            <a:r>
              <a:rPr dirty="0" sz="1250">
                <a:latin typeface="Arial MT"/>
                <a:cs typeface="Arial MT"/>
              </a:rPr>
              <a:t>“Remember,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spoke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have?”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If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 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time,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respond, </a:t>
            </a:r>
            <a:r>
              <a:rPr dirty="0" sz="1250" spc="-25">
                <a:latin typeface="Arial MT"/>
                <a:cs typeface="Arial MT"/>
              </a:rPr>
              <a:t>“Of </a:t>
            </a:r>
            <a:r>
              <a:rPr dirty="0" sz="1250">
                <a:latin typeface="Arial MT"/>
                <a:cs typeface="Arial MT"/>
              </a:rPr>
              <a:t>course,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can. I’m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glad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brought </a:t>
            </a:r>
            <a:r>
              <a:rPr dirty="0" sz="1250" spc="-10">
                <a:latin typeface="Arial MT"/>
                <a:cs typeface="Arial MT"/>
              </a:rPr>
              <a:t>that.”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300"/>
              </a:lnSpc>
              <a:spcBef>
                <a:spcPts val="10"/>
              </a:spcBef>
            </a:pP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 make custom-made meeting minutes and send 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the people they </a:t>
            </a:r>
            <a:r>
              <a:rPr dirty="0" sz="1250" spc="-10">
                <a:latin typeface="Arial MT"/>
                <a:cs typeface="Arial MT"/>
              </a:rPr>
              <a:t>called.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example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reaching 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minutes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include </a:t>
            </a:r>
            <a:r>
              <a:rPr dirty="0" sz="1250">
                <a:latin typeface="Arial MT"/>
                <a:cs typeface="Arial MT"/>
              </a:rPr>
              <a:t>Alecs’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participation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momentum 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beginning. 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calls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back,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Alecs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picks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Blank?”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course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is.”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Then, </a:t>
            </a:r>
            <a:r>
              <a:rPr dirty="0" sz="1250">
                <a:latin typeface="Arial MT"/>
                <a:cs typeface="Arial MT"/>
              </a:rPr>
              <a:t>Alecs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“Thank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much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 said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me. I’ve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no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said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Oh,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Jim’s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birthday’s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week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mention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his </a:t>
            </a:r>
            <a:r>
              <a:rPr dirty="0" sz="1250" spc="-10">
                <a:latin typeface="Arial MT"/>
                <a:cs typeface="Arial MT"/>
              </a:rPr>
              <a:t>anniversary.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direction extension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214. Call him on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Thursdays before he plays golf.”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When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happens,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</a:t>
            </a:r>
            <a:r>
              <a:rPr dirty="0" sz="1250" spc="-10">
                <a:latin typeface="Arial MT"/>
                <a:cs typeface="Arial MT"/>
              </a:rPr>
              <a:t>appreciation.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example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consistency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authenticity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 stage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-10">
                <a:latin typeface="Arial MT"/>
                <a:cs typeface="Arial MT"/>
              </a:rPr>
              <a:t>conversation.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10934"/>
            <a:ext cx="6734175" cy="3863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3144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drops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pronouns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(e.g.,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“your,”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“our”)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-10">
                <a:latin typeface="Arial MT"/>
                <a:cs typeface="Arial MT"/>
              </a:rPr>
              <a:t> people’s </a:t>
            </a:r>
            <a:r>
              <a:rPr dirty="0" sz="1250">
                <a:latin typeface="Arial MT"/>
                <a:cs typeface="Arial MT"/>
              </a:rPr>
              <a:t>attention.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pausing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before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names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numbers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transitional </a:t>
            </a:r>
            <a:r>
              <a:rPr dirty="0" sz="1250">
                <a:latin typeface="Arial MT"/>
                <a:cs typeface="Arial MT"/>
              </a:rPr>
              <a:t>sentences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tie-downs.</a:t>
            </a:r>
            <a:endParaRPr sz="1250">
              <a:latin typeface="Arial MT"/>
              <a:cs typeface="Arial MT"/>
            </a:endParaRPr>
          </a:p>
          <a:p>
            <a:pPr marL="12700" marR="5334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they’ll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beautiful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they’d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apologise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following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apologise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restart </a:t>
            </a:r>
            <a:r>
              <a:rPr dirty="0" sz="1250">
                <a:latin typeface="Arial MT"/>
                <a:cs typeface="Arial MT"/>
              </a:rPr>
              <a:t>again.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foundations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—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having </a:t>
            </a:r>
            <a:r>
              <a:rPr dirty="0" sz="1250">
                <a:latin typeface="Arial MT"/>
                <a:cs typeface="Arial MT"/>
              </a:rPr>
              <a:t>no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surprises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forthright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people.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Chaos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causes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character.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respect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prospects,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themselves,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during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aces.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10">
                <a:latin typeface="Arial MT"/>
                <a:cs typeface="Arial MT"/>
              </a:rPr>
              <a:t> Noticed</a:t>
            </a:r>
            <a:endParaRPr sz="1250">
              <a:latin typeface="Arial MT"/>
              <a:cs typeface="Arial MT"/>
            </a:endParaRPr>
          </a:p>
          <a:p>
            <a:pPr marL="12700" marR="2286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lights,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marquees,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collect pinball machines —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 the case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Richard 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 call centre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— why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not?</a:t>
            </a:r>
            <a:endParaRPr sz="1250">
              <a:latin typeface="Arial MT"/>
              <a:cs typeface="Arial MT"/>
            </a:endParaRPr>
          </a:p>
          <a:p>
            <a:pPr marL="12700" marR="10033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knew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needed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 the 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umbrella among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black ones.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needed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stand </a:t>
            </a:r>
            <a:r>
              <a:rPr dirty="0" sz="1250" spc="-25">
                <a:latin typeface="Arial MT"/>
                <a:cs typeface="Arial MT"/>
              </a:rPr>
              <a:t>out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charms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looks.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some </a:t>
            </a:r>
            <a:r>
              <a:rPr dirty="0" sz="1250">
                <a:latin typeface="Arial MT"/>
                <a:cs typeface="Arial MT"/>
              </a:rPr>
              <a:t>sort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authenticity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taste.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20205" cy="9750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635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mode,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 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tomorrow.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is.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out, 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will.</a:t>
            </a:r>
            <a:endParaRPr sz="1250">
              <a:latin typeface="Arial MT"/>
              <a:cs typeface="Arial MT"/>
            </a:endParaRPr>
          </a:p>
          <a:p>
            <a:pPr marL="12700" marR="12573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extremely </a:t>
            </a:r>
            <a:r>
              <a:rPr dirty="0" sz="1250">
                <a:latin typeface="Arial MT"/>
                <a:cs typeface="Arial MT"/>
              </a:rPr>
              <a:t>conservative</a:t>
            </a:r>
            <a:r>
              <a:rPr dirty="0" sz="1250" spc="-20">
                <a:latin typeface="Arial MT"/>
                <a:cs typeface="Arial MT"/>
              </a:rPr>
              <a:t> ways.</a:t>
            </a:r>
            <a:endParaRPr sz="1250">
              <a:latin typeface="Arial MT"/>
              <a:cs typeface="Arial MT"/>
            </a:endParaRPr>
          </a:p>
          <a:p>
            <a:pPr marL="12700" marR="3683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fact,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house.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account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rented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turnkey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expanded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internet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cafe.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until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rented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150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seats.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build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hot field </a:t>
            </a:r>
            <a:r>
              <a:rPr dirty="0" sz="1250" spc="-10">
                <a:latin typeface="Arial MT"/>
                <a:cs typeface="Arial MT"/>
              </a:rPr>
              <a:t>300-</a:t>
            </a:r>
            <a:r>
              <a:rPr dirty="0" sz="1250">
                <a:latin typeface="Arial MT"/>
                <a:cs typeface="Arial MT"/>
              </a:rPr>
              <a:t>seat centre.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his </a:t>
            </a:r>
            <a:r>
              <a:rPr dirty="0" sz="1250" spc="-10">
                <a:latin typeface="Arial MT"/>
                <a:cs typeface="Arial MT"/>
              </a:rPr>
              <a:t>old-</a:t>
            </a:r>
            <a:r>
              <a:rPr dirty="0" sz="1250">
                <a:latin typeface="Arial MT"/>
                <a:cs typeface="Arial MT"/>
              </a:rPr>
              <a:t>school grandmother tells him, “If you can’t do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10">
                <a:latin typeface="Arial MT"/>
                <a:cs typeface="Arial MT"/>
              </a:rPr>
              <a:t>cash,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it.”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patiently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ensure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stability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benefits.</a:t>
            </a:r>
            <a:endParaRPr sz="1250">
              <a:latin typeface="Arial MT"/>
              <a:cs typeface="Arial MT"/>
            </a:endParaRPr>
          </a:p>
          <a:p>
            <a:pPr marL="12700" marR="146050">
              <a:lnSpc>
                <a:spcPts val="195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1958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Quadra.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For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he’s there,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he’ll preserve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walls because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 live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there.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 </a:t>
            </a:r>
            <a:r>
              <a:rPr dirty="0" sz="1250" spc="-20">
                <a:latin typeface="Arial MT"/>
                <a:cs typeface="Arial MT"/>
              </a:rPr>
              <a:t>happy</a:t>
            </a:r>
            <a:endParaRPr sz="1250">
              <a:latin typeface="Arial MT"/>
              <a:cs typeface="Arial MT"/>
            </a:endParaRPr>
          </a:p>
          <a:p>
            <a:pPr marL="12700" marR="92075">
              <a:lnSpc>
                <a:spcPts val="2030"/>
              </a:lnSpc>
              <a:spcBef>
                <a:spcPts val="10"/>
              </a:spcBef>
            </a:pPr>
            <a:r>
              <a:rPr dirty="0" sz="1250">
                <a:latin typeface="Arial MT"/>
                <a:cs typeface="Arial MT"/>
              </a:rPr>
              <a:t>there.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abandoned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many </a:t>
            </a:r>
            <a:r>
              <a:rPr dirty="0" sz="1250">
                <a:latin typeface="Arial MT"/>
                <a:cs typeface="Arial MT"/>
              </a:rPr>
              <a:t>things.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considers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gift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energy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allowing </a:t>
            </a:r>
            <a:r>
              <a:rPr dirty="0" sz="1250">
                <a:latin typeface="Arial MT"/>
                <a:cs typeface="Arial MT"/>
              </a:rPr>
              <a:t>itself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his 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be 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environment.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250">
              <a:latin typeface="Arial MT"/>
              <a:cs typeface="Arial MT"/>
            </a:endParaRPr>
          </a:p>
          <a:p>
            <a:pPr marL="12700" marR="15875">
              <a:lnSpc>
                <a:spcPct val="133800"/>
              </a:lnSpc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today's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to create a profitable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maximise client </a:t>
            </a:r>
            <a:r>
              <a:rPr dirty="0" sz="1250" spc="-10">
                <a:latin typeface="Arial MT"/>
                <a:cs typeface="Arial MT"/>
              </a:rPr>
              <a:t>engagement.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age of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27, </a:t>
            </a:r>
            <a:r>
              <a:rPr dirty="0" sz="1250" spc="-10">
                <a:latin typeface="Arial MT"/>
                <a:cs typeface="Arial MT"/>
              </a:rPr>
              <a:t>Richard </a:t>
            </a:r>
            <a:r>
              <a:rPr dirty="0" sz="1250">
                <a:latin typeface="Arial MT"/>
                <a:cs typeface="Arial MT"/>
              </a:rPr>
              <a:t>departed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Philadelphia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fantastic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115+ </a:t>
            </a:r>
            <a:r>
              <a:rPr dirty="0" sz="1250">
                <a:latin typeface="Arial MT"/>
                <a:cs typeface="Arial MT"/>
              </a:rPr>
              <a:t>positions.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foreign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startups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companies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recognition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abroad.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emphasises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 learning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new 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culture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thrive.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Despite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unfavorable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reputation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popular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centers.</a:t>
            </a:r>
            <a:endParaRPr sz="1250">
              <a:latin typeface="Arial MT"/>
              <a:cs typeface="Arial MT"/>
            </a:endParaRPr>
          </a:p>
          <a:p>
            <a:pPr marL="12700" marR="116205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technological </a:t>
            </a:r>
            <a:r>
              <a:rPr dirty="0" sz="1250" spc="-10">
                <a:latin typeface="Arial MT"/>
                <a:cs typeface="Arial MT"/>
              </a:rPr>
              <a:t>advantages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framework.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order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settle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disputes, 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keeping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teaching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better communication.</a:t>
            </a:r>
            <a:endParaRPr sz="1250">
              <a:latin typeface="Arial MT"/>
              <a:cs typeface="Arial MT"/>
            </a:endParaRPr>
          </a:p>
          <a:p>
            <a:pPr marL="12700" marR="15875">
              <a:lnSpc>
                <a:spcPct val="134200"/>
              </a:lnSpc>
              <a:spcBef>
                <a:spcPts val="10"/>
              </a:spcBef>
            </a:pP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how 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engagement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 success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Jim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James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Blank.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today's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to create a profitable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maximise client </a:t>
            </a:r>
            <a:r>
              <a:rPr dirty="0" sz="1250" spc="-10">
                <a:latin typeface="Arial MT"/>
                <a:cs typeface="Arial MT"/>
              </a:rPr>
              <a:t>engagement.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age of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27, </a:t>
            </a:r>
            <a:r>
              <a:rPr dirty="0" sz="1250" spc="-10">
                <a:latin typeface="Arial MT"/>
                <a:cs typeface="Arial MT"/>
              </a:rPr>
              <a:t>Richard </a:t>
            </a:r>
            <a:r>
              <a:rPr dirty="0" sz="1250">
                <a:latin typeface="Arial MT"/>
                <a:cs typeface="Arial MT"/>
              </a:rPr>
              <a:t>departed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Philadelphia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fantastic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115+ </a:t>
            </a:r>
            <a:r>
              <a:rPr dirty="0" sz="1250">
                <a:latin typeface="Arial MT"/>
                <a:cs typeface="Arial MT"/>
              </a:rPr>
              <a:t>positions.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foreign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startups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companies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recognition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abroad.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emphasises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 learning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new 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culture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thrive.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Despite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unfavorable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reputation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popular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97345" cy="10007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334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technological </a:t>
            </a:r>
            <a:r>
              <a:rPr dirty="0" sz="1250" spc="-10">
                <a:latin typeface="Arial MT"/>
                <a:cs typeface="Arial MT"/>
              </a:rPr>
              <a:t>advantages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framework.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order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settle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disputes, 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keeping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teaching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better communication.</a:t>
            </a:r>
            <a:endParaRPr sz="1250">
              <a:latin typeface="Arial MT"/>
              <a:cs typeface="Arial MT"/>
            </a:endParaRPr>
          </a:p>
          <a:p>
            <a:pPr marL="12700" marR="1778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how 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maximise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engagement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 success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Jim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James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Blank. </a:t>
            </a:r>
            <a:r>
              <a:rPr dirty="0" sz="1250">
                <a:latin typeface="Arial MT"/>
                <a:cs typeface="Arial MT"/>
              </a:rPr>
              <a:t>Free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 an unnoticed </a:t>
            </a:r>
            <a:r>
              <a:rPr dirty="0" sz="1250" spc="-10">
                <a:latin typeface="Arial MT"/>
                <a:cs typeface="Arial MT"/>
              </a:rPr>
              <a:t>entrepreneur,</a:t>
            </a:r>
            <a:r>
              <a:rPr dirty="0" sz="1250">
                <a:latin typeface="Arial MT"/>
                <a:cs typeface="Arial MT"/>
              </a:rPr>
              <a:t> 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 is for </a:t>
            </a:r>
            <a:r>
              <a:rPr dirty="0" sz="1250" spc="-20">
                <a:latin typeface="Arial MT"/>
                <a:cs typeface="Arial MT"/>
              </a:rPr>
              <a:t>you.</a:t>
            </a:r>
            <a:endParaRPr sz="1250">
              <a:latin typeface="Arial MT"/>
              <a:cs typeface="Arial MT"/>
            </a:endParaRPr>
          </a:p>
          <a:p>
            <a:pPr marL="12700" marR="27305">
              <a:lnSpc>
                <a:spcPct val="135000"/>
              </a:lnSpc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honest,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hard-</a:t>
            </a:r>
            <a:r>
              <a:rPr dirty="0" sz="1250">
                <a:latin typeface="Arial MT"/>
                <a:cs typeface="Arial MT"/>
              </a:rPr>
              <a:t>working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explain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with </a:t>
            </a:r>
            <a:r>
              <a:rPr dirty="0" sz="1250">
                <a:latin typeface="Arial MT"/>
                <a:cs typeface="Arial MT"/>
              </a:rPr>
              <a:t>low-cost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 </a:t>
            </a:r>
            <a:r>
              <a:rPr dirty="0" sz="1250" spc="-10">
                <a:latin typeface="Arial MT"/>
                <a:cs typeface="Arial MT"/>
              </a:rPr>
              <a:t>strategies.</a:t>
            </a:r>
            <a:endParaRPr sz="1250">
              <a:latin typeface="Arial MT"/>
              <a:cs typeface="Arial MT"/>
            </a:endParaRPr>
          </a:p>
          <a:p>
            <a:pPr marL="12700" marR="93345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less than 25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minutes, my guests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I discuss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best ways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generate sales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 </a:t>
            </a:r>
            <a:r>
              <a:rPr dirty="0" sz="1250" spc="-20">
                <a:latin typeface="Arial MT"/>
                <a:cs typeface="Arial MT"/>
              </a:rPr>
              <a:t>most </a:t>
            </a:r>
            <a:r>
              <a:rPr dirty="0" sz="1250" spc="-10">
                <a:latin typeface="Arial MT"/>
                <a:cs typeface="Arial MT"/>
              </a:rPr>
              <a:t>cost-</a:t>
            </a:r>
            <a:r>
              <a:rPr dirty="0" sz="1250">
                <a:latin typeface="Arial MT"/>
                <a:cs typeface="Arial MT"/>
              </a:rPr>
              <a:t>effective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ways possible; 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 ideas that 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 use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business </a:t>
            </a:r>
            <a:r>
              <a:rPr dirty="0" sz="1250" spc="-10">
                <a:latin typeface="Arial MT"/>
                <a:cs typeface="Arial MT"/>
              </a:rPr>
              <a:t>today.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 not celebrity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CEOs but people 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 and </a:t>
            </a:r>
            <a:r>
              <a:rPr dirty="0" sz="1250" spc="-20">
                <a:latin typeface="Arial MT"/>
                <a:cs typeface="Arial MT"/>
              </a:rPr>
              <a:t>you.</a:t>
            </a:r>
            <a:endParaRPr sz="1250">
              <a:latin typeface="Arial MT"/>
              <a:cs typeface="Arial MT"/>
            </a:endParaRPr>
          </a:p>
          <a:p>
            <a:pPr marL="12700" marR="26860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3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continents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-25">
                <a:latin typeface="Arial MT"/>
                <a:cs typeface="Arial MT"/>
              </a:rPr>
              <a:t>25 </a:t>
            </a:r>
            <a:r>
              <a:rPr dirty="0" sz="1250" spc="-10">
                <a:latin typeface="Arial MT"/>
                <a:cs typeface="Arial MT"/>
              </a:rPr>
              <a:t>years.</a:t>
            </a:r>
            <a:endParaRPr sz="1250">
              <a:latin typeface="Arial MT"/>
              <a:cs typeface="Arial MT"/>
            </a:endParaRPr>
          </a:p>
          <a:p>
            <a:pPr marL="12700" marR="12065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to train employees 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 larger call centers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Jose. With a mix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shared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  <a:p>
            <a:pPr marL="12700" marR="16319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2008. </a:t>
            </a: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alumni.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</a:t>
            </a:r>
            <a:endParaRPr sz="1250">
              <a:latin typeface="Arial MT"/>
              <a:cs typeface="Arial MT"/>
            </a:endParaRPr>
          </a:p>
          <a:p>
            <a:pPr marL="12700" marR="101600">
              <a:lnSpc>
                <a:spcPct val="13370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 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 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main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will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10">
                <a:latin typeface="Arial MT"/>
                <a:cs typeface="Arial MT"/>
              </a:rPr>
              <a:t> customer </a:t>
            </a: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well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20383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UnNoticed Entrepreneur podcast, Jim James, Richard Blank, Costa Rica's Call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546850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0607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Entrepreneur, </a:t>
            </a:r>
            <a:r>
              <a:rPr dirty="0" sz="1250">
                <a:latin typeface="Arial MT"/>
                <a:cs typeface="Arial MT"/>
              </a:rPr>
              <a:t>B2B,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-10">
                <a:latin typeface="Arial MT"/>
                <a:cs typeface="Arial MT"/>
              </a:rPr>
              <a:t> Guest,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  <a:p>
            <a:pPr marL="12700" marR="194945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#JimJames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#TheUnNoticedEntrepreneurpodcast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-10">
                <a:latin typeface="Arial MT"/>
                <a:cs typeface="Arial MT"/>
              </a:rPr>
              <a:t> #CallCenter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#Podcast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#CEO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#podcasting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Host Jim James on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UnNoticed Entrepreneur podcast. Silk suits and spats CEO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Richard Blank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2495550"/>
            <a:ext cx="6715124" cy="3771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UnNoticed Entrepreneur podcast with host Jim James. Silk suits and spats CEO Richard Blank</dc:title>
  <dcterms:created xsi:type="dcterms:W3CDTF">2024-10-08T19:11:01Z</dcterms:created>
  <dcterms:modified xsi:type="dcterms:W3CDTF">2024-10-08T19:11:01Z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2024-10-08T00:00:00Z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2024-10-08T00:00:00Z</vt:filetime>
  </property>
  <property fmtid="{D5CDD505-2E9C-101B-9397-08002B2CF9AE}" pid="5" name="Producer">
    <vt:lpwstr>Skia/PDF m129</vt:lpwstr>
  </property>
</Properties>
</file>