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x="7569200" cy="10706100"/>
  <p:notesSz cx="7569200" cy="107061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690" y="3318891"/>
            <a:ext cx="6433820" cy="22482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5380" y="5995416"/>
            <a:ext cx="5298440" cy="26765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460" y="2462403"/>
            <a:ext cx="3292602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8138" y="2462403"/>
            <a:ext cx="3292602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460" y="428244"/>
            <a:ext cx="6812280" cy="17129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460" y="2462403"/>
            <a:ext cx="6812280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3528" y="9956673"/>
            <a:ext cx="2422144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460" y="9956673"/>
            <a:ext cx="1740916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9824" y="9956673"/>
            <a:ext cx="1740916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hyperlink" Target="https://justpaste.it/artofwinningpodcastguestricblank" TargetMode="External"/><Relationship Id="rId4" Type="http://schemas.openxmlformats.org/officeDocument/2006/relationships/image" Target="../media/image2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g"/><Relationship Id="rId3" Type="http://schemas.openxmlformats.org/officeDocument/2006/relationships/image" Target="../media/image6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jpg"/><Relationship Id="rId3" Type="http://schemas.openxmlformats.org/officeDocument/2006/relationships/image" Target="../media/image8.jpg"/><Relationship Id="rId4" Type="http://schemas.openxmlformats.org/officeDocument/2006/relationships/image" Target="../media/image9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jpg"/><Relationship Id="rId3" Type="http://schemas.openxmlformats.org/officeDocument/2006/relationships/image" Target="../media/image12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8625" y="857250"/>
            <a:ext cx="6715125" cy="9525"/>
          </a:xfrm>
          <a:custGeom>
            <a:avLst/>
            <a:gdLst/>
            <a:ahLst/>
            <a:cxnLst/>
            <a:rect l="l" t="t" r="r" b="b"/>
            <a:pathLst>
              <a:path w="6715125" h="9525">
                <a:moveTo>
                  <a:pt x="6715124" y="9524"/>
                </a:moveTo>
                <a:lnTo>
                  <a:pt x="0" y="9524"/>
                </a:lnTo>
                <a:lnTo>
                  <a:pt x="0" y="0"/>
                </a:lnTo>
                <a:lnTo>
                  <a:pt x="6715124" y="0"/>
                </a:lnTo>
                <a:lnTo>
                  <a:pt x="6715124" y="9524"/>
                </a:lnTo>
                <a:close/>
              </a:path>
            </a:pathLst>
          </a:custGeom>
          <a:solidFill>
            <a:srgbClr val="C1BEBE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9219" y="449219"/>
            <a:ext cx="339810" cy="33981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674516" y="520700"/>
            <a:ext cx="348297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latin typeface="Arial MT"/>
                <a:cs typeface="Arial MT"/>
              </a:rPr>
              <a:t>Downloaded from: </a:t>
            </a:r>
            <a:r>
              <a:rPr dirty="0" sz="950">
                <a:solidFill>
                  <a:srgbClr val="0000ED"/>
                </a:solidFill>
                <a:latin typeface="Arial MT"/>
                <a:cs typeface="Arial MT"/>
                <a:hlinkClick r:id="rId3"/>
              </a:rPr>
              <a:t>j</a:t>
            </a:r>
            <a:r>
              <a:rPr dirty="0" u="sng" sz="950">
                <a:solidFill>
                  <a:srgbClr val="0000ED"/>
                </a:solidFill>
                <a:uFill>
                  <a:solidFill>
                    <a:srgbClr val="0000ED"/>
                  </a:solidFill>
                </a:uFill>
                <a:latin typeface="Arial MT"/>
                <a:cs typeface="Arial MT"/>
                <a:hlinkClick r:id="rId3"/>
              </a:rPr>
              <a:t>ustpaste.it/artofwinningpodcastguestricblank</a:t>
            </a:r>
            <a:endParaRPr sz="95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5925" y="1129023"/>
            <a:ext cx="6642734" cy="16281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97230" marR="6350" indent="-584835">
              <a:lnSpc>
                <a:spcPct val="105100"/>
              </a:lnSpc>
              <a:spcBef>
                <a:spcPts val="100"/>
              </a:spcBef>
            </a:pPr>
            <a:r>
              <a:rPr dirty="0" sz="2200" spc="-10">
                <a:latin typeface="Arial MT"/>
                <a:cs typeface="Arial MT"/>
              </a:rPr>
              <a:t>The</a:t>
            </a:r>
            <a:r>
              <a:rPr dirty="0" sz="2200" spc="-14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Art</a:t>
            </a:r>
            <a:r>
              <a:rPr dirty="0" sz="2200" spc="-1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of</a:t>
            </a:r>
            <a:r>
              <a:rPr dirty="0" sz="2200" spc="-2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winning</a:t>
            </a:r>
            <a:r>
              <a:rPr dirty="0" sz="2200" spc="-15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with</a:t>
            </a:r>
            <a:r>
              <a:rPr dirty="0" sz="2200" spc="-14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Ashton</a:t>
            </a:r>
            <a:r>
              <a:rPr dirty="0" sz="2200" spc="-15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Levarek.</a:t>
            </a:r>
            <a:r>
              <a:rPr dirty="0" sz="2200" spc="-15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More</a:t>
            </a:r>
            <a:r>
              <a:rPr dirty="0" sz="2200" spc="-6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Than</a:t>
            </a:r>
            <a:r>
              <a:rPr dirty="0" sz="2200" spc="-1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a </a:t>
            </a:r>
            <a:r>
              <a:rPr dirty="0" sz="2200" spc="-60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Call:</a:t>
            </a:r>
            <a:r>
              <a:rPr dirty="0" sz="2200" spc="-2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Genuine</a:t>
            </a:r>
            <a:r>
              <a:rPr dirty="0" sz="2200" spc="-2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Business</a:t>
            </a:r>
            <a:r>
              <a:rPr dirty="0" sz="2200" spc="-15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with</a:t>
            </a:r>
            <a:r>
              <a:rPr dirty="0" sz="2200" spc="-2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Richard</a:t>
            </a:r>
            <a:r>
              <a:rPr dirty="0" sz="2200" spc="-2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Blank.</a:t>
            </a:r>
            <a:endParaRPr sz="2200">
              <a:latin typeface="Arial MT"/>
              <a:cs typeface="Arial MT"/>
            </a:endParaRPr>
          </a:p>
          <a:p>
            <a:pPr marL="12700" marR="5080">
              <a:lnSpc>
                <a:spcPct val="102099"/>
              </a:lnSpc>
              <a:spcBef>
                <a:spcPts val="1545"/>
              </a:spcBef>
            </a:pPr>
            <a:r>
              <a:rPr dirty="0" sz="1500" spc="35">
                <a:latin typeface="Arial MT"/>
                <a:cs typeface="Arial MT"/>
              </a:rPr>
              <a:t>What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20">
                <a:latin typeface="Arial MT"/>
                <a:cs typeface="Arial MT"/>
              </a:rPr>
              <a:t>it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takes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25">
                <a:latin typeface="Arial MT"/>
                <a:cs typeface="Arial MT"/>
              </a:rPr>
              <a:t>to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transform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15">
                <a:latin typeface="Arial MT"/>
                <a:cs typeface="Arial MT"/>
              </a:rPr>
              <a:t>a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small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startup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into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15">
                <a:latin typeface="Arial MT"/>
                <a:cs typeface="Arial MT"/>
              </a:rPr>
              <a:t>a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successful,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people-centric </a:t>
            </a:r>
            <a:r>
              <a:rPr dirty="0" sz="1500" spc="-40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business?</a:t>
            </a:r>
            <a:r>
              <a:rPr dirty="0" sz="1500" spc="55">
                <a:latin typeface="Arial MT"/>
                <a:cs typeface="Arial MT"/>
              </a:rPr>
              <a:t> </a:t>
            </a:r>
            <a:r>
              <a:rPr dirty="0" sz="1500" spc="25">
                <a:latin typeface="Arial MT"/>
                <a:cs typeface="Arial MT"/>
              </a:rPr>
              <a:t>In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today’s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episode,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we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explore</a:t>
            </a:r>
            <a:r>
              <a:rPr dirty="0" sz="1500" spc="55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the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journey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25">
                <a:latin typeface="Arial MT"/>
                <a:cs typeface="Arial MT"/>
              </a:rPr>
              <a:t>of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Richard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Blank, </a:t>
            </a:r>
            <a:r>
              <a:rPr dirty="0" sz="1500" spc="35">
                <a:latin typeface="Arial MT"/>
                <a:cs typeface="Arial MT"/>
              </a:rPr>
              <a:t> who</a:t>
            </a:r>
            <a:r>
              <a:rPr dirty="0" sz="1500" spc="55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ventured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into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the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world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25">
                <a:latin typeface="Arial MT"/>
                <a:cs typeface="Arial MT"/>
              </a:rPr>
              <a:t>of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call</a:t>
            </a:r>
            <a:r>
              <a:rPr dirty="0" sz="1500" spc="55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centers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20">
                <a:latin typeface="Arial MT"/>
                <a:cs typeface="Arial MT"/>
              </a:rPr>
              <a:t>in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Costa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Rica,</a:t>
            </a:r>
            <a:endParaRPr sz="1500">
              <a:latin typeface="Arial MT"/>
              <a:cs typeface="Arial MT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14624" y="2895600"/>
            <a:ext cx="2143124" cy="214312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15925" y="5020309"/>
            <a:ext cx="6709409" cy="13112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This is the Art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winning podcast. Ashton </a:t>
            </a:r>
            <a:r>
              <a:rPr dirty="0" sz="1250" spc="5">
                <a:latin typeface="Arial MT"/>
                <a:cs typeface="Arial MT"/>
              </a:rPr>
              <a:t>has </a:t>
            </a:r>
            <a:r>
              <a:rPr dirty="0" sz="1250">
                <a:latin typeface="Arial MT"/>
                <a:cs typeface="Arial MT"/>
              </a:rPr>
              <a:t>spent the last </a:t>
            </a:r>
            <a:r>
              <a:rPr dirty="0" sz="1250" spc="5">
                <a:latin typeface="Arial MT"/>
                <a:cs typeface="Arial MT"/>
              </a:rPr>
              <a:t>21 </a:t>
            </a:r>
            <a:r>
              <a:rPr dirty="0" sz="1250">
                <a:latin typeface="Arial MT"/>
                <a:cs typeface="Arial MT"/>
              </a:rPr>
              <a:t>years working with </a:t>
            </a:r>
            <a:r>
              <a:rPr dirty="0" sz="1250" spc="5">
                <a:latin typeface="Arial MT"/>
                <a:cs typeface="Arial MT"/>
              </a:rPr>
              <a:t>our </a:t>
            </a:r>
            <a:r>
              <a:rPr dirty="0" sz="1250">
                <a:latin typeface="Arial MT"/>
                <a:cs typeface="Arial MT"/>
              </a:rPr>
              <a:t>nation's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most </a:t>
            </a:r>
            <a:r>
              <a:rPr dirty="0" sz="1250">
                <a:latin typeface="Arial MT"/>
                <a:cs typeface="Arial MT"/>
              </a:rPr>
              <a:t>elite athletes, leaders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warriors. Ashton </a:t>
            </a:r>
            <a:r>
              <a:rPr dirty="0" sz="1250" spc="5">
                <a:latin typeface="Arial MT"/>
                <a:cs typeface="Arial MT"/>
              </a:rPr>
              <a:t>has met men and women </a:t>
            </a:r>
            <a:r>
              <a:rPr dirty="0" sz="1250">
                <a:latin typeface="Arial MT"/>
                <a:cs typeface="Arial MT"/>
              </a:rPr>
              <a:t>that live </a:t>
            </a:r>
            <a:r>
              <a:rPr dirty="0" sz="1250" spc="5">
                <a:latin typeface="Arial MT"/>
                <a:cs typeface="Arial MT"/>
              </a:rPr>
              <a:t>and even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die </a:t>
            </a:r>
            <a:r>
              <a:rPr dirty="0" sz="1250" spc="5">
                <a:latin typeface="Arial MT"/>
                <a:cs typeface="Arial MT"/>
              </a:rPr>
              <a:t>by </a:t>
            </a:r>
            <a:r>
              <a:rPr dirty="0" sz="1250">
                <a:latin typeface="Arial MT"/>
                <a:cs typeface="Arial MT"/>
              </a:rPr>
              <a:t>the phrase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'failure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 not</a:t>
            </a:r>
            <a:r>
              <a:rPr dirty="0" sz="1250" spc="5">
                <a:latin typeface="Arial MT"/>
                <a:cs typeface="Arial MT"/>
              </a:rPr>
              <a:t> an</a:t>
            </a:r>
            <a:r>
              <a:rPr dirty="0" sz="1250">
                <a:latin typeface="Arial MT"/>
                <a:cs typeface="Arial MT"/>
              </a:rPr>
              <a:t> option.'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Join</a:t>
            </a:r>
            <a:r>
              <a:rPr dirty="0" sz="1250" spc="5">
                <a:latin typeface="Arial MT"/>
                <a:cs typeface="Arial MT"/>
              </a:rPr>
              <a:t> us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as </a:t>
            </a:r>
            <a:r>
              <a:rPr dirty="0" sz="1250" spc="10">
                <a:latin typeface="Arial MT"/>
                <a:cs typeface="Arial MT"/>
              </a:rPr>
              <a:t>we</a:t>
            </a:r>
            <a:r>
              <a:rPr dirty="0" sz="1250">
                <a:latin typeface="Arial MT"/>
                <a:cs typeface="Arial MT"/>
              </a:rPr>
              <a:t> explore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mental disciplines,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physical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practices,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financial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tools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employed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by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true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winners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our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time,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well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as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have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fun,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exploring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success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what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 takes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win</a:t>
            </a:r>
            <a:r>
              <a:rPr dirty="0" sz="1250">
                <a:latin typeface="Arial MT"/>
                <a:cs typeface="Arial MT"/>
              </a:rPr>
              <a:t> 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thing called</a:t>
            </a:r>
            <a:r>
              <a:rPr dirty="0" sz="1250" spc="-5">
                <a:latin typeface="Arial MT"/>
                <a:cs typeface="Arial MT"/>
              </a:rPr>
              <a:t> life.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6725" y="352425"/>
            <a:ext cx="6638924" cy="714374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7477759"/>
            <a:ext cx="6729095" cy="20732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34300"/>
              </a:lnSpc>
              <a:spcBef>
                <a:spcPts val="105"/>
              </a:spcBef>
            </a:pPr>
            <a:r>
              <a:rPr dirty="0" sz="1250" spc="5">
                <a:latin typeface="Arial MT"/>
                <a:cs typeface="Arial MT"/>
              </a:rPr>
              <a:t>What</a:t>
            </a:r>
            <a:r>
              <a:rPr dirty="0" sz="1250" spc="4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</a:t>
            </a:r>
            <a:r>
              <a:rPr dirty="0" sz="1250" spc="4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takes</a:t>
            </a:r>
            <a:r>
              <a:rPr dirty="0" sz="1250" spc="4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 spc="4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transform</a:t>
            </a:r>
            <a:r>
              <a:rPr dirty="0" sz="1250" spc="4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4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small</a:t>
            </a:r>
            <a:r>
              <a:rPr dirty="0" sz="1250" spc="4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startup</a:t>
            </a:r>
            <a:r>
              <a:rPr dirty="0" sz="1250" spc="4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into</a:t>
            </a:r>
            <a:r>
              <a:rPr dirty="0" sz="1250" spc="4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4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successful,</a:t>
            </a:r>
            <a:r>
              <a:rPr dirty="0" sz="1250" spc="4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people-centric</a:t>
            </a:r>
            <a:r>
              <a:rPr dirty="0" sz="1250" spc="4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business?</a:t>
            </a:r>
            <a:r>
              <a:rPr dirty="0" sz="1250" spc="4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In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today’s</a:t>
            </a:r>
            <a:r>
              <a:rPr dirty="0" sz="1250">
                <a:latin typeface="Arial MT"/>
                <a:cs typeface="Arial MT"/>
              </a:rPr>
              <a:t> episode,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we</a:t>
            </a:r>
            <a:r>
              <a:rPr dirty="0" sz="1250">
                <a:latin typeface="Arial MT"/>
                <a:cs typeface="Arial MT"/>
              </a:rPr>
              <a:t> explore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journey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Richard Blank,</a:t>
            </a:r>
            <a:r>
              <a:rPr dirty="0" sz="1250" spc="5">
                <a:latin typeface="Arial MT"/>
                <a:cs typeface="Arial MT"/>
              </a:rPr>
              <a:t> who </a:t>
            </a:r>
            <a:r>
              <a:rPr dirty="0" sz="1250">
                <a:latin typeface="Arial MT"/>
                <a:cs typeface="Arial MT"/>
              </a:rPr>
              <a:t>ventured into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world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call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centers</a:t>
            </a:r>
            <a:r>
              <a:rPr dirty="0" sz="1250" spc="5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Costa</a:t>
            </a:r>
            <a:r>
              <a:rPr dirty="0" sz="1250" spc="5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Rica,</a:t>
            </a:r>
            <a:r>
              <a:rPr dirty="0" sz="1250" spc="5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fostering</a:t>
            </a:r>
            <a:r>
              <a:rPr dirty="0" sz="1250" spc="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</a:t>
            </a:r>
            <a:r>
              <a:rPr dirty="0" sz="1250" spc="5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atmosphere</a:t>
            </a:r>
            <a:r>
              <a:rPr dirty="0" sz="1250" spc="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 spc="5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camaraderie</a:t>
            </a:r>
            <a:r>
              <a:rPr dirty="0" sz="1250" spc="5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5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compassion</a:t>
            </a:r>
            <a:r>
              <a:rPr dirty="0" sz="1250" spc="5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5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turned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company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into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 spc="-15">
                <a:latin typeface="Arial MT"/>
                <a:cs typeface="Arial MT"/>
              </a:rPr>
              <a:t>family.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From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valuable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insights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on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leadership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employee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motivation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</a:t>
            </a:r>
            <a:r>
              <a:rPr dirty="0" sz="1250" spc="5">
                <a:latin typeface="Arial MT"/>
                <a:cs typeface="Arial MT"/>
              </a:rPr>
              <a:t>power of </a:t>
            </a:r>
            <a:r>
              <a:rPr dirty="0" sz="1250">
                <a:latin typeface="Arial MT"/>
                <a:cs typeface="Arial MT"/>
              </a:rPr>
              <a:t>storytelling in business, Richard's experiences </a:t>
            </a:r>
            <a:r>
              <a:rPr dirty="0" sz="1250" spc="5">
                <a:latin typeface="Arial MT"/>
                <a:cs typeface="Arial MT"/>
              </a:rPr>
              <a:t>and wisdom </a:t>
            </a:r>
            <a:r>
              <a:rPr dirty="0" sz="1250" spc="-5">
                <a:latin typeface="Arial MT"/>
                <a:cs typeface="Arial MT"/>
              </a:rPr>
              <a:t>offer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unique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perspective</a:t>
            </a:r>
            <a:r>
              <a:rPr dirty="0" sz="1250" spc="5">
                <a:latin typeface="Arial MT"/>
                <a:cs typeface="Arial MT"/>
              </a:rPr>
              <a:t> on </a:t>
            </a:r>
            <a:r>
              <a:rPr dirty="0" sz="1250">
                <a:latin typeface="Arial MT"/>
                <a:cs typeface="Arial MT"/>
              </a:rPr>
              <a:t>building</a:t>
            </a:r>
            <a:r>
              <a:rPr dirty="0" sz="1250" spc="10">
                <a:latin typeface="Arial MT"/>
                <a:cs typeface="Arial MT"/>
              </a:rPr>
              <a:t> a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brand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that's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not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just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about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numbers,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about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connections.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Discover </a:t>
            </a:r>
            <a:r>
              <a:rPr dirty="0" sz="1250" spc="5">
                <a:latin typeface="Arial MT"/>
                <a:cs typeface="Arial MT"/>
              </a:rPr>
              <a:t> how</a:t>
            </a:r>
            <a:r>
              <a:rPr dirty="0" sz="1250" spc="4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creating</a:t>
            </a:r>
            <a:r>
              <a:rPr dirty="0" sz="1250" spc="4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</a:t>
            </a:r>
            <a:r>
              <a:rPr dirty="0" sz="1250" spc="4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environment</a:t>
            </a:r>
            <a:r>
              <a:rPr dirty="0" sz="1250" spc="4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 spc="4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empathy</a:t>
            </a:r>
            <a:r>
              <a:rPr dirty="0" sz="1250" spc="4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4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personal</a:t>
            </a:r>
            <a:r>
              <a:rPr dirty="0" sz="1250" spc="4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growth</a:t>
            </a:r>
            <a:r>
              <a:rPr dirty="0" sz="1250" spc="4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can</a:t>
            </a:r>
            <a:r>
              <a:rPr dirty="0" sz="1250" spc="4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unlock</a:t>
            </a:r>
            <a:r>
              <a:rPr dirty="0" sz="1250" spc="4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untapped</a:t>
            </a:r>
            <a:r>
              <a:rPr dirty="0" sz="1250" spc="4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potential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both employees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>
                <a:latin typeface="Arial MT"/>
                <a:cs typeface="Arial MT"/>
              </a:rPr>
              <a:t> clients,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making</a:t>
            </a:r>
            <a:r>
              <a:rPr dirty="0" sz="1250">
                <a:latin typeface="Arial MT"/>
                <a:cs typeface="Arial MT"/>
              </a:rPr>
              <a:t> business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not just profitable,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but </a:t>
            </a:r>
            <a:r>
              <a:rPr dirty="0" sz="1250" spc="-5">
                <a:latin typeface="Arial MT"/>
                <a:cs typeface="Arial MT"/>
              </a:rPr>
              <a:t>fulfilling.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4" cy="50387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5639434"/>
            <a:ext cx="6505575" cy="777875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marL="12700" marR="5080">
              <a:lnSpc>
                <a:spcPct val="132500"/>
              </a:lnSpc>
              <a:spcBef>
                <a:spcPts val="55"/>
              </a:spcBef>
            </a:pPr>
            <a:r>
              <a:rPr dirty="0" sz="1250" spc="-5">
                <a:latin typeface="Arial MT"/>
                <a:cs typeface="Arial MT"/>
              </a:rPr>
              <a:t>Tune </a:t>
            </a:r>
            <a:r>
              <a:rPr dirty="0" sz="1250">
                <a:latin typeface="Arial MT"/>
                <a:cs typeface="Arial MT"/>
              </a:rPr>
              <a:t>in for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5">
                <a:latin typeface="Arial MT"/>
                <a:cs typeface="Arial MT"/>
              </a:rPr>
              <a:t>dose of </a:t>
            </a:r>
            <a:r>
              <a:rPr dirty="0" sz="1250">
                <a:latin typeface="Arial MT"/>
                <a:cs typeface="Arial MT"/>
              </a:rPr>
              <a:t>inspiration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actionable advice </a:t>
            </a:r>
            <a:r>
              <a:rPr dirty="0" sz="1250" spc="5">
                <a:latin typeface="Arial MT"/>
                <a:cs typeface="Arial MT"/>
              </a:rPr>
              <a:t>from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business leader </a:t>
            </a:r>
            <a:r>
              <a:rPr dirty="0" sz="1250" spc="5">
                <a:latin typeface="Arial MT"/>
                <a:cs typeface="Arial MT"/>
              </a:rPr>
              <a:t>who </a:t>
            </a:r>
            <a:r>
              <a:rPr dirty="0" sz="1250">
                <a:latin typeface="Arial MT"/>
                <a:cs typeface="Arial MT"/>
              </a:rPr>
              <a:t>believes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 success is rooted in both self-love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giving back. Episode </a:t>
            </a:r>
            <a:r>
              <a:rPr dirty="0" sz="1250" spc="-25">
                <a:latin typeface="Arial MT"/>
                <a:cs typeface="Arial MT"/>
              </a:rPr>
              <a:t>116 </a:t>
            </a:r>
            <a:r>
              <a:rPr dirty="0" sz="1250" spc="5">
                <a:latin typeface="Arial MT"/>
                <a:cs typeface="Arial MT"/>
              </a:rPr>
              <a:t>on </a:t>
            </a:r>
            <a:r>
              <a:rPr dirty="0" sz="1250">
                <a:latin typeface="Arial MT"/>
                <a:cs typeface="Arial MT"/>
              </a:rPr>
              <a:t>the Art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Winning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5" cy="536257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5696585"/>
            <a:ext cx="6466205" cy="130175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106680">
              <a:lnSpc>
                <a:spcPct val="132500"/>
              </a:lnSpc>
              <a:spcBef>
                <a:spcPts val="130"/>
              </a:spcBef>
            </a:pPr>
            <a:r>
              <a:rPr dirty="0" sz="1250">
                <a:latin typeface="Arial MT"/>
                <a:cs typeface="Arial MT"/>
              </a:rPr>
              <a:t>Building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group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financially free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veterans,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independent leaders,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husbands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fathers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through superior mindset, training,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investing. </a:t>
            </a:r>
            <a:r>
              <a:rPr dirty="0" sz="1250" spc="5">
                <a:latin typeface="Arial MT"/>
                <a:cs typeface="Arial MT"/>
              </a:rPr>
              <a:t>From $25k to $90M </a:t>
            </a:r>
            <a:r>
              <a:rPr dirty="0" sz="1250">
                <a:latin typeface="Arial MT"/>
                <a:cs typeface="Arial MT"/>
              </a:rPr>
              <a:t>in rentals </a:t>
            </a:r>
            <a:r>
              <a:rPr dirty="0" sz="1250" spc="5">
                <a:latin typeface="Arial MT"/>
                <a:cs typeface="Arial MT"/>
              </a:rPr>
              <a:t>The </a:t>
            </a:r>
            <a:r>
              <a:rPr dirty="0" sz="1250">
                <a:latin typeface="Arial MT"/>
                <a:cs typeface="Arial MT"/>
              </a:rPr>
              <a:t>Art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Winning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more.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5000"/>
              </a:lnSpc>
            </a:pPr>
            <a:r>
              <a:rPr dirty="0" sz="1250" spc="5">
                <a:latin typeface="Arial MT"/>
                <a:cs typeface="Arial MT"/>
              </a:rPr>
              <a:t>Focused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on </a:t>
            </a:r>
            <a:r>
              <a:rPr dirty="0" sz="1250">
                <a:latin typeface="Arial MT"/>
                <a:cs typeface="Arial MT"/>
              </a:rPr>
              <a:t>creating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cashflow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through strategic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real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estate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investments in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order</a:t>
            </a:r>
            <a:r>
              <a:rPr dirty="0" sz="1250" spc="5">
                <a:latin typeface="Arial MT"/>
                <a:cs typeface="Arial MT"/>
              </a:rPr>
              <a:t> to </a:t>
            </a:r>
            <a:r>
              <a:rPr dirty="0" sz="1250">
                <a:latin typeface="Arial MT"/>
                <a:cs typeface="Arial MT"/>
              </a:rPr>
              <a:t>sponsor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Special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Operations</a:t>
            </a:r>
            <a:r>
              <a:rPr dirty="0" sz="1250" spc="-5">
                <a:latin typeface="Arial MT"/>
                <a:cs typeface="Arial MT"/>
              </a:rPr>
              <a:t> Veterans </a:t>
            </a:r>
            <a:r>
              <a:rPr dirty="0" sz="1250" spc="5">
                <a:latin typeface="Arial MT"/>
                <a:cs typeface="Arial MT"/>
              </a:rPr>
              <a:t>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return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home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from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5">
                <a:latin typeface="Arial MT"/>
                <a:cs typeface="Arial MT"/>
              </a:rPr>
              <a:t>war.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38449" y="7086600"/>
            <a:ext cx="1904999" cy="190499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15925" y="8973184"/>
            <a:ext cx="5235575" cy="796925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 spc="-10">
                <a:latin typeface="Arial MT"/>
                <a:cs typeface="Arial MT"/>
              </a:rPr>
              <a:t>Valkere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Investment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Group.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 spc="-40">
                <a:latin typeface="Arial MT"/>
                <a:cs typeface="Arial MT"/>
              </a:rPr>
              <a:t>Top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Real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Estate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Investing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Investment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Properties.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Funding 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fight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against</a:t>
            </a:r>
            <a:r>
              <a:rPr dirty="0" sz="1250" spc="5">
                <a:latin typeface="Arial MT"/>
                <a:cs typeface="Arial MT"/>
              </a:rPr>
              <a:t> PTSD</a:t>
            </a:r>
            <a:r>
              <a:rPr dirty="0" sz="1250">
                <a:latin typeface="Arial MT"/>
                <a:cs typeface="Arial MT"/>
              </a:rPr>
              <a:t> through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strategic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real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estate investments.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90824" y="352425"/>
            <a:ext cx="2000249" cy="22859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2877185"/>
            <a:ext cx="6697980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-10">
                <a:latin typeface="Arial MT"/>
                <a:cs typeface="Arial MT"/>
              </a:rPr>
              <a:t>Twenty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year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Special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Operations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veteran,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Experienced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 spc="-30">
                <a:latin typeface="Arial MT"/>
                <a:cs typeface="Arial MT"/>
              </a:rPr>
              <a:t>Team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Lead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demonstrated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history </a:t>
            </a:r>
            <a:r>
              <a:rPr dirty="0" sz="1250" spc="5">
                <a:latin typeface="Arial MT"/>
                <a:cs typeface="Arial MT"/>
              </a:rPr>
              <a:t> of</a:t>
            </a:r>
            <a:r>
              <a:rPr dirty="0" sz="1250">
                <a:latin typeface="Arial MT"/>
                <a:cs typeface="Arial MT"/>
              </a:rPr>
              <a:t> working in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Special Operations.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Skilled in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Management, Military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Operations, Leadership,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Project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Management,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30">
                <a:latin typeface="Arial MT"/>
                <a:cs typeface="Arial MT"/>
              </a:rPr>
              <a:t> Team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Building.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52699" y="3752850"/>
            <a:ext cx="2476499" cy="184784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15925" y="5582284"/>
            <a:ext cx="6468745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Strong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emergency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medical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professional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BS</a:t>
            </a:r>
            <a:r>
              <a:rPr dirty="0" sz="1250" spc="5">
                <a:latin typeface="Arial MT"/>
                <a:cs typeface="Arial MT"/>
              </a:rPr>
              <a:t> of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Sports</a:t>
            </a:r>
            <a:r>
              <a:rPr dirty="0" sz="1250" spc="5">
                <a:latin typeface="Arial MT"/>
                <a:cs typeface="Arial MT"/>
              </a:rPr>
              <a:t> and </a:t>
            </a:r>
            <a:r>
              <a:rPr dirty="0" sz="1250">
                <a:latin typeface="Arial MT"/>
                <a:cs typeface="Arial MT"/>
              </a:rPr>
              <a:t>Health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Science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focused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Kinesiology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>
                <a:latin typeface="Arial MT"/>
                <a:cs typeface="Arial MT"/>
              </a:rPr>
              <a:t> Exercise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Science </a:t>
            </a:r>
            <a:r>
              <a:rPr dirty="0" sz="1250" spc="5">
                <a:latin typeface="Arial MT"/>
                <a:cs typeface="Arial MT"/>
              </a:rPr>
              <a:t>from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American Public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University System.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71749" y="6210299"/>
            <a:ext cx="2438399" cy="187642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15925" y="8068309"/>
            <a:ext cx="6578600" cy="105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5">
                <a:latin typeface="Arial MT"/>
                <a:cs typeface="Arial MT"/>
              </a:rPr>
              <a:t>What </a:t>
            </a:r>
            <a:r>
              <a:rPr dirty="0" sz="1250">
                <a:latin typeface="Arial MT"/>
                <a:cs typeface="Arial MT"/>
              </a:rPr>
              <a:t>it takes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transform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small startup into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successful, people-centric business? </a:t>
            </a:r>
            <a:r>
              <a:rPr dirty="0" sz="1250" spc="5">
                <a:latin typeface="Arial MT"/>
                <a:cs typeface="Arial MT"/>
              </a:rPr>
              <a:t>In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today’s</a:t>
            </a:r>
            <a:r>
              <a:rPr dirty="0" sz="1250">
                <a:latin typeface="Arial MT"/>
                <a:cs typeface="Arial MT"/>
              </a:rPr>
              <a:t> episode,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we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explore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journey</a:t>
            </a:r>
            <a:r>
              <a:rPr dirty="0" sz="1250" spc="5">
                <a:latin typeface="Arial MT"/>
                <a:cs typeface="Arial MT"/>
              </a:rPr>
              <a:t> of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Blank,</a:t>
            </a:r>
            <a:r>
              <a:rPr dirty="0" sz="1250" spc="5">
                <a:latin typeface="Arial MT"/>
                <a:cs typeface="Arial MT"/>
              </a:rPr>
              <a:t> who </a:t>
            </a:r>
            <a:r>
              <a:rPr dirty="0" sz="1250">
                <a:latin typeface="Arial MT"/>
                <a:cs typeface="Arial MT"/>
              </a:rPr>
              <a:t>ventured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into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world</a:t>
            </a:r>
            <a:r>
              <a:rPr dirty="0" sz="1250" spc="5">
                <a:latin typeface="Arial MT"/>
                <a:cs typeface="Arial MT"/>
              </a:rPr>
              <a:t> of </a:t>
            </a:r>
            <a:r>
              <a:rPr dirty="0" sz="1250">
                <a:latin typeface="Arial MT"/>
                <a:cs typeface="Arial MT"/>
              </a:rPr>
              <a:t>call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centers in</a:t>
            </a:r>
            <a:r>
              <a:rPr dirty="0" sz="1250" spc="5">
                <a:latin typeface="Arial MT"/>
                <a:cs typeface="Arial MT"/>
              </a:rPr>
              <a:t> Costa </a:t>
            </a:r>
            <a:r>
              <a:rPr dirty="0" sz="1250">
                <a:latin typeface="Arial MT"/>
                <a:cs typeface="Arial MT"/>
              </a:rPr>
              <a:t>Rica,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fostering</a:t>
            </a:r>
            <a:r>
              <a:rPr dirty="0" sz="1250" spc="5">
                <a:latin typeface="Arial MT"/>
                <a:cs typeface="Arial MT"/>
              </a:rPr>
              <a:t> an </a:t>
            </a:r>
            <a:r>
              <a:rPr dirty="0" sz="1250">
                <a:latin typeface="Arial MT"/>
                <a:cs typeface="Arial MT"/>
              </a:rPr>
              <a:t>atmosphere</a:t>
            </a:r>
            <a:r>
              <a:rPr dirty="0" sz="1250" spc="5">
                <a:latin typeface="Arial MT"/>
                <a:cs typeface="Arial MT"/>
              </a:rPr>
              <a:t> of </a:t>
            </a:r>
            <a:r>
              <a:rPr dirty="0" sz="1250">
                <a:latin typeface="Arial MT"/>
                <a:cs typeface="Arial MT"/>
              </a:rPr>
              <a:t>camaraderie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compassion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turned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company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5">
                <a:latin typeface="Arial MT"/>
                <a:cs typeface="Arial MT"/>
              </a:rPr>
              <a:t>family.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4" cy="51815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5515609"/>
            <a:ext cx="6555105" cy="787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algn="just" marL="12700" marR="5080">
              <a:lnSpc>
                <a:spcPct val="132500"/>
              </a:lnSpc>
              <a:spcBef>
                <a:spcPts val="130"/>
              </a:spcBef>
            </a:pPr>
            <a:r>
              <a:rPr dirty="0" sz="1250" spc="5">
                <a:latin typeface="Arial MT"/>
                <a:cs typeface="Arial MT"/>
              </a:rPr>
              <a:t>From </a:t>
            </a:r>
            <a:r>
              <a:rPr dirty="0" sz="1250">
                <a:latin typeface="Arial MT"/>
                <a:cs typeface="Arial MT"/>
              </a:rPr>
              <a:t>valuable insights </a:t>
            </a:r>
            <a:r>
              <a:rPr dirty="0" sz="1250" spc="5">
                <a:latin typeface="Arial MT"/>
                <a:cs typeface="Arial MT"/>
              </a:rPr>
              <a:t>on </a:t>
            </a:r>
            <a:r>
              <a:rPr dirty="0" sz="1250">
                <a:latin typeface="Arial MT"/>
                <a:cs typeface="Arial MT"/>
              </a:rPr>
              <a:t>leadership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employee motivation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the </a:t>
            </a:r>
            <a:r>
              <a:rPr dirty="0" sz="1250" spc="5">
                <a:latin typeface="Arial MT"/>
                <a:cs typeface="Arial MT"/>
              </a:rPr>
              <a:t>power of </a:t>
            </a:r>
            <a:r>
              <a:rPr dirty="0" sz="1250">
                <a:latin typeface="Arial MT"/>
                <a:cs typeface="Arial MT"/>
              </a:rPr>
              <a:t>storytelling in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business, Richard's experiences </a:t>
            </a:r>
            <a:r>
              <a:rPr dirty="0" sz="1250" spc="5">
                <a:latin typeface="Arial MT"/>
                <a:cs typeface="Arial MT"/>
              </a:rPr>
              <a:t>and wisdom </a:t>
            </a:r>
            <a:r>
              <a:rPr dirty="0" sz="1250" spc="-5">
                <a:latin typeface="Arial MT"/>
                <a:cs typeface="Arial MT"/>
              </a:rPr>
              <a:t>offer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unique perspective </a:t>
            </a:r>
            <a:r>
              <a:rPr dirty="0" sz="1250" spc="5">
                <a:latin typeface="Arial MT"/>
                <a:cs typeface="Arial MT"/>
              </a:rPr>
              <a:t>on </a:t>
            </a:r>
            <a:r>
              <a:rPr dirty="0" sz="1250">
                <a:latin typeface="Arial MT"/>
                <a:cs typeface="Arial MT"/>
              </a:rPr>
              <a:t>building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brand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that's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not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just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about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numbers,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about connections.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4" cy="50387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5372734"/>
            <a:ext cx="6621780" cy="10445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Discover </a:t>
            </a:r>
            <a:r>
              <a:rPr dirty="0" sz="1250" spc="5">
                <a:latin typeface="Arial MT"/>
                <a:cs typeface="Arial MT"/>
              </a:rPr>
              <a:t>how </a:t>
            </a:r>
            <a:r>
              <a:rPr dirty="0" sz="1250">
                <a:latin typeface="Arial MT"/>
                <a:cs typeface="Arial MT"/>
              </a:rPr>
              <a:t>creating</a:t>
            </a:r>
            <a:r>
              <a:rPr dirty="0" sz="1250" spc="5">
                <a:latin typeface="Arial MT"/>
                <a:cs typeface="Arial MT"/>
              </a:rPr>
              <a:t> an </a:t>
            </a:r>
            <a:r>
              <a:rPr dirty="0" sz="1250">
                <a:latin typeface="Arial MT"/>
                <a:cs typeface="Arial MT"/>
              </a:rPr>
              <a:t>environment</a:t>
            </a:r>
            <a:r>
              <a:rPr dirty="0" sz="1250" spc="5">
                <a:latin typeface="Arial MT"/>
                <a:cs typeface="Arial MT"/>
              </a:rPr>
              <a:t> of empathy and </a:t>
            </a:r>
            <a:r>
              <a:rPr dirty="0" sz="1250">
                <a:latin typeface="Arial MT"/>
                <a:cs typeface="Arial MT"/>
              </a:rPr>
              <a:t>personal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growth</a:t>
            </a:r>
            <a:r>
              <a:rPr dirty="0" sz="1250" spc="5">
                <a:latin typeface="Arial MT"/>
                <a:cs typeface="Arial MT"/>
              </a:rPr>
              <a:t> can</a:t>
            </a:r>
            <a:r>
              <a:rPr dirty="0" sz="1250">
                <a:latin typeface="Arial MT"/>
                <a:cs typeface="Arial MT"/>
              </a:rPr>
              <a:t> unlock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untapped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potential in both employees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>
                <a:latin typeface="Arial MT"/>
                <a:cs typeface="Arial MT"/>
              </a:rPr>
              <a:t> clients, </a:t>
            </a:r>
            <a:r>
              <a:rPr dirty="0" sz="1250" spc="5">
                <a:latin typeface="Arial MT"/>
                <a:cs typeface="Arial MT"/>
              </a:rPr>
              <a:t>making </a:t>
            </a:r>
            <a:r>
              <a:rPr dirty="0" sz="1250">
                <a:latin typeface="Arial MT"/>
                <a:cs typeface="Arial MT"/>
              </a:rPr>
              <a:t>business not just profitable, but </a:t>
            </a:r>
            <a:r>
              <a:rPr dirty="0" sz="1250" spc="-5">
                <a:latin typeface="Arial MT"/>
                <a:cs typeface="Arial MT"/>
              </a:rPr>
              <a:t>fulfilling.</a:t>
            </a:r>
            <a:endParaRPr sz="1250">
              <a:latin typeface="Arial MT"/>
              <a:cs typeface="Arial MT"/>
            </a:endParaRPr>
          </a:p>
          <a:p>
            <a:pPr marL="12700" marR="121285">
              <a:lnSpc>
                <a:spcPts val="2020"/>
              </a:lnSpc>
              <a:spcBef>
                <a:spcPts val="40"/>
              </a:spcBef>
            </a:pPr>
            <a:r>
              <a:rPr dirty="0" sz="1250" spc="-5">
                <a:latin typeface="Arial MT"/>
                <a:cs typeface="Arial MT"/>
              </a:rPr>
              <a:t>Tune </a:t>
            </a:r>
            <a:r>
              <a:rPr dirty="0" sz="1250">
                <a:latin typeface="Arial MT"/>
                <a:cs typeface="Arial MT"/>
              </a:rPr>
              <a:t>in for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5">
                <a:latin typeface="Arial MT"/>
                <a:cs typeface="Arial MT"/>
              </a:rPr>
              <a:t>dose of </a:t>
            </a:r>
            <a:r>
              <a:rPr dirty="0" sz="1250">
                <a:latin typeface="Arial MT"/>
                <a:cs typeface="Arial MT"/>
              </a:rPr>
              <a:t>inspiration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actionable advice </a:t>
            </a:r>
            <a:r>
              <a:rPr dirty="0" sz="1250" spc="5">
                <a:latin typeface="Arial MT"/>
                <a:cs typeface="Arial MT"/>
              </a:rPr>
              <a:t>from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business leader </a:t>
            </a:r>
            <a:r>
              <a:rPr dirty="0" sz="1250" spc="5">
                <a:latin typeface="Arial MT"/>
                <a:cs typeface="Arial MT"/>
              </a:rPr>
              <a:t>who </a:t>
            </a:r>
            <a:r>
              <a:rPr dirty="0" sz="1250">
                <a:latin typeface="Arial MT"/>
                <a:cs typeface="Arial MT"/>
              </a:rPr>
              <a:t>believes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success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rooted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both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self-love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giving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back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19374" y="6505575"/>
            <a:ext cx="2333624" cy="196214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15925" y="8449309"/>
            <a:ext cx="6560184" cy="796925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>
                <a:latin typeface="Arial MT"/>
                <a:cs typeface="Arial MT"/>
              </a:rPr>
              <a:t>[00:00 </a:t>
            </a:r>
            <a:r>
              <a:rPr dirty="0" sz="1250" spc="10">
                <a:latin typeface="Arial MT"/>
                <a:cs typeface="Arial MT"/>
              </a:rPr>
              <a:t>–</a:t>
            </a:r>
            <a:r>
              <a:rPr dirty="0" sz="1250">
                <a:latin typeface="Arial MT"/>
                <a:cs typeface="Arial MT"/>
              </a:rPr>
              <a:t> 18:08]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Preserving the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Art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Communication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Richard’s success in the call center industry </a:t>
            </a:r>
            <a:r>
              <a:rPr dirty="0" sz="1250" spc="5">
                <a:latin typeface="Arial MT"/>
                <a:cs typeface="Arial MT"/>
              </a:rPr>
              <a:t>stemmed from </a:t>
            </a:r>
            <a:r>
              <a:rPr dirty="0" sz="1250">
                <a:latin typeface="Arial MT"/>
                <a:cs typeface="Arial MT"/>
              </a:rPr>
              <a:t>his ability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leverage his </a:t>
            </a:r>
            <a:r>
              <a:rPr dirty="0" sz="1250" spc="5">
                <a:latin typeface="Arial MT"/>
                <a:cs typeface="Arial MT"/>
              </a:rPr>
              <a:t>second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language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skills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effective</a:t>
            </a:r>
            <a:r>
              <a:rPr dirty="0" sz="1250">
                <a:latin typeface="Arial MT"/>
                <a:cs typeface="Arial MT"/>
              </a:rPr>
              <a:t> communication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relationship-building.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5300" y="352425"/>
            <a:ext cx="6581774" cy="813434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8725534"/>
            <a:ext cx="659257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Call centers retain value through personalized interactions that </a:t>
            </a:r>
            <a:r>
              <a:rPr dirty="0" sz="1250" spc="5">
                <a:latin typeface="Arial MT"/>
                <a:cs typeface="Arial MT"/>
              </a:rPr>
              <a:t>AI </a:t>
            </a:r>
            <a:r>
              <a:rPr dirty="0" sz="1250">
                <a:latin typeface="Arial MT"/>
                <a:cs typeface="Arial MT"/>
              </a:rPr>
              <a:t>can't replicate, maintaining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importance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human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touch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emotional connection.a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3424" y="352425"/>
            <a:ext cx="6105524" cy="764857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8239759"/>
            <a:ext cx="6134735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Successful telemarketing requires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honing soft skills,</a:t>
            </a:r>
            <a:r>
              <a:rPr dirty="0" sz="1250" spc="5">
                <a:latin typeface="Arial MT"/>
                <a:cs typeface="Arial MT"/>
              </a:rPr>
              <a:t> such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as</a:t>
            </a:r>
            <a:r>
              <a:rPr dirty="0" sz="1250">
                <a:latin typeface="Arial MT"/>
                <a:cs typeface="Arial MT"/>
              </a:rPr>
              <a:t> active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listening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>
                <a:latin typeface="Arial MT"/>
                <a:cs typeface="Arial MT"/>
              </a:rPr>
              <a:t> using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descriptive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vocabulary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engage</a:t>
            </a:r>
            <a:r>
              <a:rPr dirty="0" sz="1250">
                <a:latin typeface="Arial MT"/>
                <a:cs typeface="Arial MT"/>
              </a:rPr>
              <a:t> customers</a:t>
            </a:r>
            <a:r>
              <a:rPr dirty="0" sz="1250" spc="-5">
                <a:latin typeface="Arial MT"/>
                <a:cs typeface="Arial MT"/>
              </a:rPr>
              <a:t> effectively</a:t>
            </a:r>
            <a:r>
              <a:rPr dirty="0" sz="1250">
                <a:latin typeface="Arial MT"/>
                <a:cs typeface="Arial MT"/>
              </a:rPr>
              <a:t> over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phone.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5" cy="424814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4839334"/>
            <a:ext cx="6542405" cy="1301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5244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Richard </a:t>
            </a:r>
            <a:r>
              <a:rPr dirty="0" sz="1250" spc="5">
                <a:latin typeface="Arial MT"/>
                <a:cs typeface="Arial MT"/>
              </a:rPr>
              <a:t>aimed to </a:t>
            </a:r>
            <a:r>
              <a:rPr dirty="0" sz="1250">
                <a:latin typeface="Arial MT"/>
                <a:cs typeface="Arial MT"/>
              </a:rPr>
              <a:t>preserve the art </a:t>
            </a:r>
            <a:r>
              <a:rPr dirty="0" sz="1250" spc="5">
                <a:latin typeface="Arial MT"/>
                <a:cs typeface="Arial MT"/>
              </a:rPr>
              <a:t>of speech </a:t>
            </a:r>
            <a:r>
              <a:rPr dirty="0" sz="1250">
                <a:latin typeface="Arial MT"/>
                <a:cs typeface="Arial MT"/>
              </a:rPr>
              <a:t>in call centers, emphasizing the significance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genuine</a:t>
            </a:r>
            <a:r>
              <a:rPr dirty="0" sz="1250" spc="4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interactions</a:t>
            </a:r>
            <a:r>
              <a:rPr dirty="0" sz="1250" spc="4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4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relationships</a:t>
            </a:r>
            <a:r>
              <a:rPr dirty="0" sz="1250" spc="4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4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customer</a:t>
            </a:r>
            <a:r>
              <a:rPr dirty="0" sz="1250" spc="4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satisfaction</a:t>
            </a:r>
            <a:r>
              <a:rPr dirty="0" sz="1250" spc="4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4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4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growth.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[18:09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-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37:48]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Creating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Connection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ts val="2030"/>
              </a:lnSpc>
              <a:spcBef>
                <a:spcPts val="20"/>
              </a:spcBef>
            </a:pPr>
            <a:r>
              <a:rPr dirty="0" sz="1250">
                <a:latin typeface="Arial MT"/>
                <a:cs typeface="Arial MT"/>
              </a:rPr>
              <a:t>Building rapport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through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positive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tone, </a:t>
            </a:r>
            <a:r>
              <a:rPr dirty="0" sz="1250" spc="-10">
                <a:latin typeface="Arial MT"/>
                <a:cs typeface="Arial MT"/>
              </a:rPr>
              <a:t>empathy,</a:t>
            </a:r>
            <a:r>
              <a:rPr dirty="0" sz="1250" spc="5">
                <a:latin typeface="Arial MT"/>
                <a:cs typeface="Arial MT"/>
              </a:rPr>
              <a:t> and </a:t>
            </a:r>
            <a:r>
              <a:rPr dirty="0" sz="1250">
                <a:latin typeface="Arial MT"/>
                <a:cs typeface="Arial MT"/>
              </a:rPr>
              <a:t>personalized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interaction is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essential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effective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communication.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5" cy="689176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7906384"/>
            <a:ext cx="6524625" cy="10445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-5">
                <a:latin typeface="Arial MT"/>
                <a:cs typeface="Arial MT"/>
              </a:rPr>
              <a:t>Effective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cold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involve</a:t>
            </a:r>
            <a:r>
              <a:rPr dirty="0" sz="1250" spc="5">
                <a:latin typeface="Arial MT"/>
                <a:cs typeface="Arial MT"/>
              </a:rPr>
              <a:t> due </a:t>
            </a:r>
            <a:r>
              <a:rPr dirty="0" sz="1250">
                <a:latin typeface="Arial MT"/>
                <a:cs typeface="Arial MT"/>
              </a:rPr>
              <a:t>diligence,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individualized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approaches,</a:t>
            </a:r>
            <a:r>
              <a:rPr dirty="0" sz="1250" spc="5">
                <a:latin typeface="Arial MT"/>
                <a:cs typeface="Arial MT"/>
              </a:rPr>
              <a:t> and </a:t>
            </a:r>
            <a:r>
              <a:rPr dirty="0" sz="1250">
                <a:latin typeface="Arial MT"/>
                <a:cs typeface="Arial MT"/>
              </a:rPr>
              <a:t>genuine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interest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prospects.</a:t>
            </a:r>
            <a:endParaRPr sz="1250">
              <a:latin typeface="Arial MT"/>
              <a:cs typeface="Arial MT"/>
            </a:endParaRPr>
          </a:p>
          <a:p>
            <a:pPr marL="12700" marR="356235">
              <a:lnSpc>
                <a:spcPts val="2030"/>
              </a:lnSpc>
              <a:spcBef>
                <a:spcPts val="20"/>
              </a:spcBef>
            </a:pPr>
            <a:r>
              <a:rPr dirty="0" sz="1250">
                <a:latin typeface="Arial MT"/>
                <a:cs typeface="Arial MT"/>
              </a:rPr>
              <a:t>Integrating </a:t>
            </a:r>
            <a:r>
              <a:rPr dirty="0" sz="1250" spc="5">
                <a:latin typeface="Arial MT"/>
                <a:cs typeface="Arial MT"/>
              </a:rPr>
              <a:t>games and </a:t>
            </a:r>
            <a:r>
              <a:rPr dirty="0" sz="1250">
                <a:latin typeface="Arial MT"/>
                <a:cs typeface="Arial MT"/>
              </a:rPr>
              <a:t>camaraderie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workplace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fosters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teamwork, relaxation,</a:t>
            </a:r>
            <a:r>
              <a:rPr dirty="0" sz="1250" spc="5">
                <a:latin typeface="Arial MT"/>
                <a:cs typeface="Arial MT"/>
              </a:rPr>
              <a:t> and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engagement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among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employees.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5" cy="894397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9598025"/>
            <a:ext cx="6348730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>
                <a:latin typeface="Arial MT"/>
                <a:cs typeface="Arial MT"/>
              </a:rPr>
              <a:t>Identifying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deception</a:t>
            </a:r>
            <a:r>
              <a:rPr dirty="0" sz="1250" spc="5">
                <a:latin typeface="Arial MT"/>
                <a:cs typeface="Arial MT"/>
              </a:rPr>
              <a:t> by </a:t>
            </a:r>
            <a:r>
              <a:rPr dirty="0" sz="1250">
                <a:latin typeface="Arial MT"/>
                <a:cs typeface="Arial MT"/>
              </a:rPr>
              <a:t>analyzing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answering</a:t>
            </a:r>
            <a:r>
              <a:rPr dirty="0" sz="1250" spc="5">
                <a:latin typeface="Arial MT"/>
                <a:cs typeface="Arial MT"/>
              </a:rPr>
              <a:t> speed </a:t>
            </a:r>
            <a:r>
              <a:rPr dirty="0" sz="1250" spc="-5">
                <a:latin typeface="Arial MT"/>
                <a:cs typeface="Arial MT"/>
              </a:rPr>
              <a:t>offers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insight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into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genuine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responses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5925" y="286384"/>
            <a:ext cx="6734809" cy="1558925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>
                <a:latin typeface="Arial MT"/>
                <a:cs typeface="Arial MT"/>
              </a:rPr>
              <a:t>during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conversations.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[37:49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–</a:t>
            </a:r>
            <a:r>
              <a:rPr dirty="0" sz="1250">
                <a:latin typeface="Arial MT"/>
                <a:cs typeface="Arial MT"/>
              </a:rPr>
              <a:t> 01:09:27] Embracing Life's Complexities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5000"/>
              </a:lnSpc>
              <a:tabLst>
                <a:tab pos="320040" algn="l"/>
              </a:tabLst>
            </a:pPr>
            <a:r>
              <a:rPr dirty="0" sz="1250" spc="-65">
                <a:latin typeface="Arial MT"/>
                <a:cs typeface="Arial MT"/>
              </a:rPr>
              <a:t>·	</a:t>
            </a:r>
            <a:r>
              <a:rPr dirty="0" sz="1250" spc="5">
                <a:latin typeface="Arial MT"/>
                <a:cs typeface="Arial MT"/>
              </a:rPr>
              <a:t>The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key to </a:t>
            </a:r>
            <a:r>
              <a:rPr dirty="0" sz="1250" spc="-5">
                <a:latin typeface="Arial MT"/>
                <a:cs typeface="Arial MT"/>
              </a:rPr>
              <a:t>effective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coaching</a:t>
            </a:r>
            <a:r>
              <a:rPr dirty="0" sz="1250" spc="5">
                <a:latin typeface="Arial MT"/>
                <a:cs typeface="Arial MT"/>
              </a:rPr>
              <a:t> and </a:t>
            </a:r>
            <a:r>
              <a:rPr dirty="0" sz="1250">
                <a:latin typeface="Arial MT"/>
                <a:cs typeface="Arial MT"/>
              </a:rPr>
              <a:t>motivation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lies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establishing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personal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connections with </a:t>
            </a:r>
            <a:r>
              <a:rPr dirty="0" sz="1250" spc="5">
                <a:latin typeface="Arial MT"/>
                <a:cs typeface="Arial MT"/>
              </a:rPr>
              <a:t> team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members,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fostering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receptivity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growth.</a:t>
            </a:r>
            <a:endParaRPr sz="1250">
              <a:latin typeface="Arial MT"/>
              <a:cs typeface="Arial MT"/>
            </a:endParaRPr>
          </a:p>
          <a:p>
            <a:pPr marL="12700" marR="336550">
              <a:lnSpc>
                <a:spcPts val="2030"/>
              </a:lnSpc>
              <a:spcBef>
                <a:spcPts val="20"/>
              </a:spcBef>
            </a:pPr>
            <a:r>
              <a:rPr dirty="0" sz="1250">
                <a:latin typeface="Arial MT"/>
                <a:cs typeface="Arial MT"/>
              </a:rPr>
              <a:t>Sharing personal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stories, triumphs,</a:t>
            </a:r>
            <a:r>
              <a:rPr dirty="0" sz="1250" spc="5">
                <a:latin typeface="Arial MT"/>
                <a:cs typeface="Arial MT"/>
              </a:rPr>
              <a:t> and </a:t>
            </a:r>
            <a:r>
              <a:rPr dirty="0" sz="1250">
                <a:latin typeface="Arial MT"/>
                <a:cs typeface="Arial MT"/>
              </a:rPr>
              <a:t>experiences is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>
                <a:latin typeface="Arial MT"/>
                <a:cs typeface="Arial MT"/>
              </a:rPr>
              <a:t> powerful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tool</a:t>
            </a:r>
            <a:r>
              <a:rPr dirty="0" sz="1250" spc="5">
                <a:latin typeface="Arial MT"/>
                <a:cs typeface="Arial MT"/>
              </a:rPr>
              <a:t> to</a:t>
            </a:r>
            <a:r>
              <a:rPr dirty="0" sz="1250">
                <a:latin typeface="Arial MT"/>
                <a:cs typeface="Arial MT"/>
              </a:rPr>
              <a:t> build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rapport</a:t>
            </a:r>
            <a:r>
              <a:rPr dirty="0" sz="1250" spc="5">
                <a:latin typeface="Arial MT"/>
                <a:cs typeface="Arial MT"/>
              </a:rPr>
              <a:t> and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motivate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both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employees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clients.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5643" y="2348318"/>
            <a:ext cx="6418978" cy="294023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15925" y="5734685"/>
            <a:ext cx="6503670" cy="10445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22225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Self-actualization, belief in oneself,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focusing </a:t>
            </a:r>
            <a:r>
              <a:rPr dirty="0" sz="1250" spc="5">
                <a:latin typeface="Arial MT"/>
                <a:cs typeface="Arial MT"/>
              </a:rPr>
              <a:t>on </a:t>
            </a:r>
            <a:r>
              <a:rPr dirty="0" sz="1250">
                <a:latin typeface="Arial MT"/>
                <a:cs typeface="Arial MT"/>
              </a:rPr>
              <a:t>personal well-being </a:t>
            </a:r>
            <a:r>
              <a:rPr dirty="0" sz="1250" spc="5">
                <a:latin typeface="Arial MT"/>
                <a:cs typeface="Arial MT"/>
              </a:rPr>
              <a:t>are </a:t>
            </a:r>
            <a:r>
              <a:rPr dirty="0" sz="1250">
                <a:latin typeface="Arial MT"/>
                <a:cs typeface="Arial MT"/>
              </a:rPr>
              <a:t>essential for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sustained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success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fulfillment.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0000"/>
              </a:lnSpc>
              <a:spcBef>
                <a:spcPts val="75"/>
              </a:spcBef>
            </a:pPr>
            <a:r>
              <a:rPr dirty="0" sz="1250">
                <a:latin typeface="Arial MT"/>
                <a:cs typeface="Arial MT"/>
              </a:rPr>
              <a:t>Life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like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5">
                <a:latin typeface="Arial MT"/>
                <a:cs typeface="Arial MT"/>
              </a:rPr>
              <a:t> Rube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Goldberg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machine,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requiring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continuous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adjustments</a:t>
            </a:r>
            <a:r>
              <a:rPr dirty="0" sz="1250" spc="5">
                <a:latin typeface="Arial MT"/>
                <a:cs typeface="Arial MT"/>
              </a:rPr>
              <a:t> to </a:t>
            </a:r>
            <a:r>
              <a:rPr dirty="0" sz="1250">
                <a:latin typeface="Arial MT"/>
                <a:cs typeface="Arial MT"/>
              </a:rPr>
              <a:t>ensure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elements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harmoniously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contribute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forward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movement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success.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5" cy="37814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4372609"/>
            <a:ext cx="6581775" cy="2835275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90500" indent="-178435">
              <a:lnSpc>
                <a:spcPct val="100000"/>
              </a:lnSpc>
              <a:spcBef>
                <a:spcPts val="620"/>
              </a:spcBef>
              <a:buAutoNum type="arabicPeriod"/>
              <a:tabLst>
                <a:tab pos="191135" algn="l"/>
              </a:tabLst>
            </a:pPr>
            <a:r>
              <a:rPr dirty="0" sz="1250">
                <a:latin typeface="Arial MT"/>
                <a:cs typeface="Arial MT"/>
              </a:rPr>
              <a:t>Interpersonal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Communication Conflict </a:t>
            </a:r>
            <a:r>
              <a:rPr dirty="0" sz="1250" spc="5">
                <a:latin typeface="Arial MT"/>
                <a:cs typeface="Arial MT"/>
              </a:rPr>
              <a:t>Management</a:t>
            </a:r>
            <a:r>
              <a:rPr dirty="0" sz="1250">
                <a:latin typeface="Arial MT"/>
                <a:cs typeface="Arial MT"/>
              </a:rPr>
              <a:t> Strategy</a:t>
            </a:r>
            <a:endParaRPr sz="1250">
              <a:latin typeface="Arial MT"/>
              <a:cs typeface="Arial MT"/>
            </a:endParaRPr>
          </a:p>
          <a:p>
            <a:pPr marL="190500" indent="-178435">
              <a:lnSpc>
                <a:spcPct val="100000"/>
              </a:lnSpc>
              <a:spcBef>
                <a:spcPts val="525"/>
              </a:spcBef>
              <a:buAutoNum type="arabicPeriod"/>
              <a:tabLst>
                <a:tab pos="191135" algn="l"/>
              </a:tabLst>
            </a:pPr>
            <a:r>
              <a:rPr dirty="0" sz="1250">
                <a:latin typeface="Arial MT"/>
                <a:cs typeface="Arial MT"/>
              </a:rPr>
              <a:t>Phonetic Micro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Expression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reading for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mastering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verbal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tell signs.</a:t>
            </a:r>
            <a:endParaRPr sz="1250">
              <a:latin typeface="Arial MT"/>
              <a:cs typeface="Arial MT"/>
            </a:endParaRPr>
          </a:p>
          <a:p>
            <a:pPr marL="187325" indent="-175260">
              <a:lnSpc>
                <a:spcPct val="100000"/>
              </a:lnSpc>
              <a:spcBef>
                <a:spcPts val="525"/>
              </a:spcBef>
              <a:buAutoNum type="arabicPeriod"/>
              <a:tabLst>
                <a:tab pos="187960" algn="l"/>
              </a:tabLst>
            </a:pPr>
            <a:r>
              <a:rPr dirty="0" sz="1250" spc="5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Famous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Buffer-Boomerang</a:t>
            </a:r>
            <a:r>
              <a:rPr dirty="0" sz="1250" spc="-35">
                <a:latin typeface="Arial MT"/>
                <a:cs typeface="Arial MT"/>
              </a:rPr>
              <a:t> </a:t>
            </a:r>
            <a:r>
              <a:rPr dirty="0" sz="1250" spc="-15">
                <a:latin typeface="Arial MT"/>
                <a:cs typeface="Arial MT"/>
              </a:rPr>
              <a:t>Technique</a:t>
            </a:r>
            <a:endParaRPr sz="12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650">
              <a:latin typeface="Arial MT"/>
              <a:cs typeface="Arial MT"/>
            </a:endParaRPr>
          </a:p>
          <a:p>
            <a:pPr algn="just" marL="12700" marR="203835">
              <a:lnSpc>
                <a:spcPct val="135000"/>
              </a:lnSpc>
            </a:pPr>
            <a:r>
              <a:rPr dirty="0" sz="1250" spc="5">
                <a:latin typeface="Arial MT"/>
                <a:cs typeface="Arial MT"/>
              </a:rPr>
              <a:t>Advanced </a:t>
            </a:r>
            <a:r>
              <a:rPr dirty="0" sz="1250">
                <a:latin typeface="Arial MT"/>
                <a:cs typeface="Arial MT"/>
              </a:rPr>
              <a:t>telemarketing </a:t>
            </a:r>
            <a:r>
              <a:rPr dirty="0" sz="1250" spc="-10">
                <a:latin typeface="Arial MT"/>
                <a:cs typeface="Arial MT"/>
              </a:rPr>
              <a:t>strategy, </a:t>
            </a:r>
            <a:r>
              <a:rPr dirty="0" sz="1250">
                <a:latin typeface="Arial MT"/>
                <a:cs typeface="Arial MT"/>
              </a:rPr>
              <a:t>conflict management, interpersonal soft skills, customer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support, rhetoric, gamification, pinball machines, employee motivation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phonetic micro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expression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reading.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3300"/>
              </a:lnSpc>
              <a:spcBef>
                <a:spcPts val="25"/>
              </a:spcBef>
            </a:pPr>
            <a:r>
              <a:rPr dirty="0" sz="1250">
                <a:latin typeface="Arial MT"/>
                <a:cs typeface="Arial MT"/>
              </a:rPr>
              <a:t>Richard’s vision quest journey is filled with twists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turns. </a:t>
            </a:r>
            <a:r>
              <a:rPr dirty="0" sz="1250" spc="5">
                <a:latin typeface="Arial MT"/>
                <a:cs typeface="Arial MT"/>
              </a:rPr>
              <a:t>At 27 </a:t>
            </a:r>
            <a:r>
              <a:rPr dirty="0" sz="1250">
                <a:latin typeface="Arial MT"/>
                <a:cs typeface="Arial MT"/>
              </a:rPr>
              <a:t>years old, </a:t>
            </a:r>
            <a:r>
              <a:rPr dirty="0" sz="1250" spc="5">
                <a:latin typeface="Arial MT"/>
                <a:cs typeface="Arial MT"/>
              </a:rPr>
              <a:t>he </a:t>
            </a:r>
            <a:r>
              <a:rPr dirty="0" sz="1250">
                <a:latin typeface="Arial MT"/>
                <a:cs typeface="Arial MT"/>
              </a:rPr>
              <a:t>relocated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Costa Rica to </a:t>
            </a:r>
            <a:r>
              <a:rPr dirty="0" sz="1250">
                <a:latin typeface="Arial MT"/>
                <a:cs typeface="Arial MT"/>
              </a:rPr>
              <a:t>train employees for </a:t>
            </a:r>
            <a:r>
              <a:rPr dirty="0" sz="1250" spc="5">
                <a:latin typeface="Arial MT"/>
                <a:cs typeface="Arial MT"/>
              </a:rPr>
              <a:t>one of </a:t>
            </a:r>
            <a:r>
              <a:rPr dirty="0" sz="1250">
                <a:latin typeface="Arial MT"/>
                <a:cs typeface="Arial MT"/>
              </a:rPr>
              <a:t>the larger call centers in </a:t>
            </a:r>
            <a:r>
              <a:rPr dirty="0" sz="1250" spc="5">
                <a:latin typeface="Arial MT"/>
                <a:cs typeface="Arial MT"/>
              </a:rPr>
              <a:t>San </a:t>
            </a:r>
            <a:r>
              <a:rPr dirty="0" sz="1250">
                <a:latin typeface="Arial MT"/>
                <a:cs typeface="Arial MT"/>
              </a:rPr>
              <a:t>Jose. </a:t>
            </a:r>
            <a:r>
              <a:rPr dirty="0" sz="1250" spc="5">
                <a:latin typeface="Arial MT"/>
                <a:cs typeface="Arial MT"/>
              </a:rPr>
              <a:t>With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5">
                <a:latin typeface="Arial MT"/>
                <a:cs typeface="Arial MT"/>
              </a:rPr>
              <a:t>mix of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motivational public speaking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style </a:t>
            </a:r>
            <a:r>
              <a:rPr dirty="0" sz="1250" spc="5">
                <a:latin typeface="Arial MT"/>
                <a:cs typeface="Arial MT"/>
              </a:rPr>
              <a:t>backed by</a:t>
            </a:r>
            <a:r>
              <a:rPr dirty="0" sz="1250">
                <a:latin typeface="Arial MT"/>
                <a:cs typeface="Arial MT"/>
              </a:rPr>
              <a:t> tactful</a:t>
            </a:r>
            <a:r>
              <a:rPr dirty="0" sz="1250" spc="5">
                <a:latin typeface="Arial MT"/>
                <a:cs typeface="Arial MT"/>
              </a:rPr>
              <a:t> and</a:t>
            </a:r>
            <a:r>
              <a:rPr dirty="0" sz="1250">
                <a:latin typeface="Arial MT"/>
                <a:cs typeface="Arial MT"/>
              </a:rPr>
              <a:t> appropriate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rhetoric, Richard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shared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knowledge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>
                <a:latin typeface="Arial MT"/>
                <a:cs typeface="Arial MT"/>
              </a:rPr>
              <a:t> trained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over </a:t>
            </a:r>
            <a:r>
              <a:rPr dirty="0" sz="1250" spc="5">
                <a:latin typeface="Arial MT"/>
                <a:cs typeface="Arial MT"/>
              </a:rPr>
              <a:t>10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000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bilingual telemarketers over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two</a:t>
            </a:r>
            <a:r>
              <a:rPr dirty="0" sz="1250">
                <a:latin typeface="Arial MT"/>
                <a:cs typeface="Arial MT"/>
              </a:rPr>
              <a:t> decades.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4449" y="352425"/>
            <a:ext cx="4952999" cy="58769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6210934"/>
            <a:ext cx="6697345" cy="386397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 marR="163195">
              <a:lnSpc>
                <a:spcPct val="134000"/>
              </a:lnSpc>
              <a:spcBef>
                <a:spcPts val="110"/>
              </a:spcBef>
            </a:pPr>
            <a:r>
              <a:rPr dirty="0" sz="1250">
                <a:latin typeface="Arial MT"/>
                <a:cs typeface="Arial MT"/>
              </a:rPr>
              <a:t>Richard Blank </a:t>
            </a:r>
            <a:r>
              <a:rPr dirty="0" sz="1250" spc="5">
                <a:latin typeface="Arial MT"/>
                <a:cs typeface="Arial MT"/>
              </a:rPr>
              <a:t>has </a:t>
            </a:r>
            <a:r>
              <a:rPr dirty="0" sz="1250">
                <a:latin typeface="Arial MT"/>
                <a:cs typeface="Arial MT"/>
              </a:rPr>
              <a:t>the largest collection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restored American Pinball machines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antique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Rockola Jukeboxes in Central America </a:t>
            </a:r>
            <a:r>
              <a:rPr dirty="0" sz="1250" spc="5">
                <a:latin typeface="Arial MT"/>
                <a:cs typeface="Arial MT"/>
              </a:rPr>
              <a:t>making </a:t>
            </a:r>
            <a:r>
              <a:rPr dirty="0" sz="1250">
                <a:latin typeface="Arial MT"/>
                <a:cs typeface="Arial MT"/>
              </a:rPr>
              <a:t>gamification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strong part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 spc="10">
                <a:latin typeface="Arial MT"/>
                <a:cs typeface="Arial MT"/>
              </a:rPr>
              <a:t>CCC 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culture.Richard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Chief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Executive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Officer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5">
                <a:latin typeface="Arial MT"/>
                <a:cs typeface="Arial MT"/>
              </a:rPr>
              <a:t> Costa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Rica’s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since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2008.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Mr.</a:t>
            </a:r>
            <a:r>
              <a:rPr dirty="0" sz="1250">
                <a:latin typeface="Arial MT"/>
                <a:cs typeface="Arial MT"/>
              </a:rPr>
              <a:t> Richard Blank holds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bachelors degree in Communication</a:t>
            </a:r>
            <a:r>
              <a:rPr dirty="0" sz="1250" spc="5">
                <a:latin typeface="Arial MT"/>
                <a:cs typeface="Arial MT"/>
              </a:rPr>
              <a:t> and</a:t>
            </a:r>
            <a:r>
              <a:rPr dirty="0" sz="1250">
                <a:latin typeface="Arial MT"/>
                <a:cs typeface="Arial MT"/>
              </a:rPr>
              <a:t> Spanish </a:t>
            </a:r>
            <a:r>
              <a:rPr dirty="0" sz="1250" spc="5">
                <a:latin typeface="Arial MT"/>
                <a:cs typeface="Arial MT"/>
              </a:rPr>
              <a:t>from</a:t>
            </a:r>
            <a:r>
              <a:rPr dirty="0" sz="1250">
                <a:latin typeface="Arial MT"/>
                <a:cs typeface="Arial MT"/>
              </a:rPr>
              <a:t> the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University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Arizona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certificate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language proficiency </a:t>
            </a:r>
            <a:r>
              <a:rPr dirty="0" sz="1250" spc="5">
                <a:latin typeface="Arial MT"/>
                <a:cs typeface="Arial MT"/>
              </a:rPr>
              <a:t>from </a:t>
            </a:r>
            <a:r>
              <a:rPr dirty="0" sz="1250">
                <a:latin typeface="Arial MT"/>
                <a:cs typeface="Arial MT"/>
              </a:rPr>
              <a:t>the University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Sevilla,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Spain.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5000"/>
              </a:lnSpc>
            </a:pPr>
            <a:r>
              <a:rPr dirty="0" sz="1250" spc="15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Keynote speaker for Philadelphia's Abington </a:t>
            </a:r>
            <a:r>
              <a:rPr dirty="0" sz="1250" spc="5">
                <a:latin typeface="Arial MT"/>
                <a:cs typeface="Arial MT"/>
              </a:rPr>
              <a:t>High </a:t>
            </a:r>
            <a:r>
              <a:rPr dirty="0" sz="1250">
                <a:latin typeface="Arial MT"/>
                <a:cs typeface="Arial MT"/>
              </a:rPr>
              <a:t>School 68th National </a:t>
            </a:r>
            <a:r>
              <a:rPr dirty="0" sz="1250" spc="5">
                <a:latin typeface="Arial MT"/>
                <a:cs typeface="Arial MT"/>
              </a:rPr>
              <a:t>Honors </a:t>
            </a:r>
            <a:r>
              <a:rPr dirty="0" sz="1250">
                <a:latin typeface="Arial MT"/>
                <a:cs typeface="Arial MT"/>
              </a:rPr>
              <a:t>Society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induction </a:t>
            </a:r>
            <a:r>
              <a:rPr dirty="0" sz="1250" spc="-10">
                <a:latin typeface="Arial MT"/>
                <a:cs typeface="Arial MT"/>
              </a:rPr>
              <a:t>ceremony.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In </a:t>
            </a:r>
            <a:r>
              <a:rPr dirty="0" sz="1250">
                <a:latin typeface="Arial MT"/>
                <a:cs typeface="Arial MT"/>
              </a:rPr>
              <a:t>addition, entered into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</a:t>
            </a:r>
            <a:r>
              <a:rPr dirty="0" sz="1250" spc="5">
                <a:latin typeface="Arial MT"/>
                <a:cs typeface="Arial MT"/>
              </a:rPr>
              <a:t>2023</a:t>
            </a:r>
            <a:r>
              <a:rPr dirty="0" sz="1250">
                <a:latin typeface="Arial MT"/>
                <a:cs typeface="Arial MT"/>
              </a:rPr>
              <a:t> Hall</a:t>
            </a:r>
            <a:r>
              <a:rPr dirty="0" sz="1250" spc="5">
                <a:latin typeface="Arial MT"/>
                <a:cs typeface="Arial MT"/>
              </a:rPr>
              <a:t> of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Fame</a:t>
            </a:r>
            <a:r>
              <a:rPr dirty="0" sz="1250">
                <a:latin typeface="Arial MT"/>
                <a:cs typeface="Arial MT"/>
              </a:rPr>
              <a:t> for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 along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side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other </a:t>
            </a:r>
            <a:r>
              <a:rPr dirty="0" sz="1250" spc="5">
                <a:latin typeface="Arial MT"/>
                <a:cs typeface="Arial MT"/>
              </a:rPr>
              <a:t>famous </a:t>
            </a:r>
            <a:r>
              <a:rPr dirty="0" sz="1250">
                <a:latin typeface="Arial MT"/>
                <a:cs typeface="Arial MT"/>
              </a:rPr>
              <a:t>alumni. Paying it forward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Abington Senior </a:t>
            </a:r>
            <a:r>
              <a:rPr dirty="0" sz="1250" spc="5">
                <a:latin typeface="Arial MT"/>
                <a:cs typeface="Arial MT"/>
              </a:rPr>
              <a:t>High </a:t>
            </a:r>
            <a:r>
              <a:rPr dirty="0" sz="1250">
                <a:latin typeface="Arial MT"/>
                <a:cs typeface="Arial MT"/>
              </a:rPr>
              <a:t>School is very important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 spc="-20">
                <a:latin typeface="Arial MT"/>
                <a:cs typeface="Arial MT"/>
              </a:rPr>
              <a:t>Mr.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Blank. </a:t>
            </a:r>
            <a:r>
              <a:rPr dirty="0" sz="1250" spc="5">
                <a:latin typeface="Arial MT"/>
                <a:cs typeface="Arial MT"/>
              </a:rPr>
              <a:t>As </a:t>
            </a:r>
            <a:r>
              <a:rPr dirty="0" sz="1250">
                <a:latin typeface="Arial MT"/>
                <a:cs typeface="Arial MT"/>
              </a:rPr>
              <a:t>such, </a:t>
            </a:r>
            <a:r>
              <a:rPr dirty="0" sz="1250" spc="5">
                <a:latin typeface="Arial MT"/>
                <a:cs typeface="Arial MT"/>
              </a:rPr>
              <a:t>he endows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scholarship </a:t>
            </a:r>
            <a:r>
              <a:rPr dirty="0" sz="1250" spc="5">
                <a:latin typeface="Arial MT"/>
                <a:cs typeface="Arial MT"/>
              </a:rPr>
              <a:t>each </a:t>
            </a:r>
            <a:r>
              <a:rPr dirty="0" sz="1250">
                <a:latin typeface="Arial MT"/>
                <a:cs typeface="Arial MT"/>
              </a:rPr>
              <a:t>year for students that plan </a:t>
            </a:r>
            <a:r>
              <a:rPr dirty="0" sz="1250" spc="5">
                <a:latin typeface="Arial MT"/>
                <a:cs typeface="Arial MT"/>
              </a:rPr>
              <a:t>on </a:t>
            </a:r>
            <a:r>
              <a:rPr dirty="0" sz="1250">
                <a:latin typeface="Arial MT"/>
                <a:cs typeface="Arial MT"/>
              </a:rPr>
              <a:t>majoring in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world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language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university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level.</a:t>
            </a:r>
            <a:endParaRPr sz="1250">
              <a:latin typeface="Arial MT"/>
              <a:cs typeface="Arial MT"/>
            </a:endParaRPr>
          </a:p>
          <a:p>
            <a:pPr marL="12700" marR="121285">
              <a:lnSpc>
                <a:spcPts val="2020"/>
              </a:lnSpc>
              <a:spcBef>
                <a:spcPts val="50"/>
              </a:spcBef>
            </a:pPr>
            <a:r>
              <a:rPr dirty="0" sz="1250" spc="5">
                <a:latin typeface="Arial MT"/>
                <a:cs typeface="Arial MT"/>
              </a:rPr>
              <a:t>Costa </a:t>
            </a:r>
            <a:r>
              <a:rPr dirty="0" sz="1250" spc="-5">
                <a:latin typeface="Arial MT"/>
                <a:cs typeface="Arial MT"/>
              </a:rPr>
              <a:t>Rica’s </a:t>
            </a:r>
            <a:r>
              <a:rPr dirty="0" sz="1250">
                <a:latin typeface="Arial MT"/>
                <a:cs typeface="Arial MT"/>
              </a:rPr>
              <a:t>Call Center </a:t>
            </a:r>
            <a:r>
              <a:rPr dirty="0" sz="1250" spc="5">
                <a:latin typeface="Arial MT"/>
                <a:cs typeface="Arial MT"/>
              </a:rPr>
              <a:t>(CCC) </a:t>
            </a:r>
            <a:r>
              <a:rPr dirty="0" sz="1250">
                <a:latin typeface="Arial MT"/>
                <a:cs typeface="Arial MT"/>
              </a:rPr>
              <a:t>is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state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the art </a:t>
            </a:r>
            <a:r>
              <a:rPr dirty="0" sz="1250" spc="10">
                <a:latin typeface="Arial MT"/>
                <a:cs typeface="Arial MT"/>
              </a:rPr>
              <a:t>BPO </a:t>
            </a:r>
            <a:r>
              <a:rPr dirty="0" sz="1250">
                <a:latin typeface="Arial MT"/>
                <a:cs typeface="Arial MT"/>
              </a:rPr>
              <a:t>telemarketing outsource </a:t>
            </a:r>
            <a:r>
              <a:rPr dirty="0" sz="1250" spc="5">
                <a:latin typeface="Arial MT"/>
                <a:cs typeface="Arial MT"/>
              </a:rPr>
              <a:t>company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located in the capital city </a:t>
            </a:r>
            <a:r>
              <a:rPr dirty="0" sz="1250" spc="5">
                <a:latin typeface="Arial MT"/>
                <a:cs typeface="Arial MT"/>
              </a:rPr>
              <a:t>of San </a:t>
            </a:r>
            <a:r>
              <a:rPr dirty="0" sz="1250">
                <a:latin typeface="Arial MT"/>
                <a:cs typeface="Arial MT"/>
              </a:rPr>
              <a:t>Jose, </a:t>
            </a:r>
            <a:r>
              <a:rPr dirty="0" sz="1250" spc="5">
                <a:latin typeface="Arial MT"/>
                <a:cs typeface="Arial MT"/>
              </a:rPr>
              <a:t>Costa </a:t>
            </a:r>
            <a:r>
              <a:rPr dirty="0" sz="1250">
                <a:latin typeface="Arial MT"/>
                <a:cs typeface="Arial MT"/>
              </a:rPr>
              <a:t>Rica. </a:t>
            </a:r>
            <a:r>
              <a:rPr dirty="0" sz="1250" spc="5">
                <a:latin typeface="Arial MT"/>
                <a:cs typeface="Arial MT"/>
              </a:rPr>
              <a:t>Our main </a:t>
            </a:r>
            <a:r>
              <a:rPr dirty="0" sz="1250">
                <a:latin typeface="Arial MT"/>
                <a:cs typeface="Arial MT"/>
              </a:rPr>
              <a:t>focus </a:t>
            </a:r>
            <a:r>
              <a:rPr dirty="0" sz="1250" spc="5">
                <a:latin typeface="Arial MT"/>
                <a:cs typeface="Arial MT"/>
              </a:rPr>
              <a:t>has </a:t>
            </a:r>
            <a:r>
              <a:rPr dirty="0" sz="1250">
                <a:latin typeface="Arial MT"/>
                <a:cs typeface="Arial MT"/>
              </a:rPr>
              <a:t>been,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will always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be to </a:t>
            </a:r>
            <a:r>
              <a:rPr dirty="0" sz="1250">
                <a:latin typeface="Arial MT"/>
                <a:cs typeface="Arial MT"/>
              </a:rPr>
              <a:t>personally train </a:t>
            </a:r>
            <a:r>
              <a:rPr dirty="0" sz="1250" spc="5">
                <a:latin typeface="Arial MT"/>
                <a:cs typeface="Arial MT"/>
              </a:rPr>
              <a:t>each and </a:t>
            </a:r>
            <a:r>
              <a:rPr dirty="0" sz="1250">
                <a:latin typeface="Arial MT"/>
                <a:cs typeface="Arial MT"/>
              </a:rPr>
              <a:t>every Central America call center agent </a:t>
            </a:r>
            <a:r>
              <a:rPr dirty="0" sz="1250" spc="5">
                <a:latin typeface="Arial MT"/>
                <a:cs typeface="Arial MT"/>
              </a:rPr>
              <a:t>so </a:t>
            </a:r>
            <a:r>
              <a:rPr dirty="0" sz="1250">
                <a:latin typeface="Arial MT"/>
                <a:cs typeface="Arial MT"/>
              </a:rPr>
              <a:t>that </a:t>
            </a:r>
            <a:r>
              <a:rPr dirty="0" sz="1250" spc="10">
                <a:latin typeface="Arial MT"/>
                <a:cs typeface="Arial MT"/>
              </a:rPr>
              <a:t>we </a:t>
            </a:r>
            <a:r>
              <a:rPr dirty="0" sz="1250" spc="5">
                <a:latin typeface="Arial MT"/>
                <a:cs typeface="Arial MT"/>
              </a:rPr>
              <a:t>may </a:t>
            </a:r>
            <a:r>
              <a:rPr dirty="0" sz="1250" spc="-5">
                <a:latin typeface="Arial MT"/>
                <a:cs typeface="Arial MT"/>
              </a:rPr>
              <a:t>offer </a:t>
            </a:r>
            <a:r>
              <a:rPr dirty="0" sz="1250">
                <a:latin typeface="Arial MT"/>
                <a:cs typeface="Arial MT"/>
              </a:rPr>
              <a:t> the highest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quality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outbound</a:t>
            </a:r>
            <a:r>
              <a:rPr dirty="0" sz="1250" spc="5">
                <a:latin typeface="Arial MT"/>
                <a:cs typeface="Arial MT"/>
              </a:rPr>
              <a:t> and</a:t>
            </a:r>
            <a:r>
              <a:rPr dirty="0" sz="1250">
                <a:latin typeface="Arial MT"/>
                <a:cs typeface="Arial MT"/>
              </a:rPr>
              <a:t> inbound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telemarketing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solutions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bilingual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customer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5925" y="286384"/>
            <a:ext cx="6642100" cy="30924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46355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service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small </a:t>
            </a:r>
            <a:r>
              <a:rPr dirty="0" sz="1250" spc="5">
                <a:latin typeface="Arial MT"/>
                <a:cs typeface="Arial MT"/>
              </a:rPr>
              <a:t>and medium </a:t>
            </a:r>
            <a:r>
              <a:rPr dirty="0" sz="1250">
                <a:latin typeface="Arial MT"/>
                <a:cs typeface="Arial MT"/>
              </a:rPr>
              <a:t>sized international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companies, entrepreneurs</a:t>
            </a:r>
            <a:r>
              <a:rPr dirty="0" sz="1250" spc="5">
                <a:latin typeface="Arial MT"/>
                <a:cs typeface="Arial MT"/>
              </a:rPr>
              <a:t> as </a:t>
            </a:r>
            <a:r>
              <a:rPr dirty="0" sz="1250">
                <a:latin typeface="Arial MT"/>
                <a:cs typeface="Arial MT"/>
              </a:rPr>
              <a:t>well </a:t>
            </a:r>
            <a:r>
              <a:rPr dirty="0" sz="1250" spc="5">
                <a:latin typeface="Arial MT"/>
                <a:cs typeface="Arial MT"/>
              </a:rPr>
              <a:t>as </a:t>
            </a:r>
            <a:r>
              <a:rPr dirty="0" sz="1250">
                <a:latin typeface="Arial MT"/>
                <a:cs typeface="Arial MT"/>
              </a:rPr>
              <a:t>fortune </a:t>
            </a:r>
            <a:r>
              <a:rPr dirty="0" sz="1250" spc="5">
                <a:latin typeface="Arial MT"/>
                <a:cs typeface="Arial MT"/>
              </a:rPr>
              <a:t> 500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companies.</a:t>
            </a:r>
            <a:endParaRPr sz="125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dirty="0" sz="1250">
                <a:latin typeface="Arial MT"/>
                <a:cs typeface="Arial MT"/>
              </a:rPr>
              <a:t>https://costaricascallcenter.com/en/outbound-bpo-campaigns/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ts val="2030"/>
              </a:lnSpc>
              <a:spcBef>
                <a:spcPts val="75"/>
              </a:spcBef>
            </a:pPr>
            <a:r>
              <a:rPr dirty="0" sz="1250">
                <a:latin typeface="Arial MT"/>
                <a:cs typeface="Arial MT"/>
              </a:rPr>
              <a:t>#Art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winning #Ashton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Levarek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#RichardBlank #CostaRica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#CallCenter #Outsourcing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#Telemarketing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#BPO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#Sales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#Entrepreneur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#B2B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#Business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#Gamification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#CEO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#learnpodcasting #podcastepisode #podcastguest #podcasting #podcastinterview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#podcastplaylist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#podcastskills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#podcastshow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355"/>
              </a:spcBef>
            </a:pPr>
            <a:r>
              <a:rPr dirty="0" sz="1250">
                <a:latin typeface="Arial MT"/>
                <a:cs typeface="Arial MT"/>
              </a:rPr>
              <a:t>Art</a:t>
            </a:r>
            <a:r>
              <a:rPr dirty="0" sz="1250" spc="5">
                <a:latin typeface="Arial MT"/>
                <a:cs typeface="Arial MT"/>
              </a:rPr>
              <a:t> of </a:t>
            </a:r>
            <a:r>
              <a:rPr dirty="0" sz="1250">
                <a:latin typeface="Arial MT"/>
                <a:cs typeface="Arial MT"/>
              </a:rPr>
              <a:t>winning,</a:t>
            </a:r>
            <a:r>
              <a:rPr dirty="0" sz="1250" spc="-6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Ashton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Levarek,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Blank,Costa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Rica's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Center,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Outsourcing,</a:t>
            </a:r>
            <a:endParaRPr sz="1250">
              <a:latin typeface="Arial MT"/>
              <a:cs typeface="Arial MT"/>
            </a:endParaRPr>
          </a:p>
          <a:p>
            <a:pPr marL="12700" marR="403860">
              <a:lnSpc>
                <a:spcPct val="132500"/>
              </a:lnSpc>
              <a:spcBef>
                <a:spcPts val="35"/>
              </a:spcBef>
            </a:pPr>
            <a:r>
              <a:rPr dirty="0" sz="1250" spc="-10">
                <a:latin typeface="Arial MT"/>
                <a:cs typeface="Arial MT"/>
              </a:rPr>
              <a:t>Telemarketing, </a:t>
            </a:r>
            <a:r>
              <a:rPr dirty="0" sz="1250" spc="5">
                <a:latin typeface="Arial MT"/>
                <a:cs typeface="Arial MT"/>
              </a:rPr>
              <a:t>BPO, </a:t>
            </a:r>
            <a:r>
              <a:rPr dirty="0" sz="1250">
                <a:latin typeface="Arial MT"/>
                <a:cs typeface="Arial MT"/>
              </a:rPr>
              <a:t>Nearshore, Sales, </a:t>
            </a:r>
            <a:r>
              <a:rPr dirty="0" sz="1250" spc="-5">
                <a:latin typeface="Arial MT"/>
                <a:cs typeface="Arial MT"/>
              </a:rPr>
              <a:t>Entrepreneur, </a:t>
            </a:r>
            <a:r>
              <a:rPr dirty="0" sz="1250" spc="5">
                <a:latin typeface="Arial MT"/>
                <a:cs typeface="Arial MT"/>
              </a:rPr>
              <a:t>B2B,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Business,Podcast,Gamification,Leadership,Marketing,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Radio,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Guest,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Money,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education,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trainer,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771900"/>
            <a:ext cx="6715124" cy="378142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ED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Art of winning with Ashton Levarek. More Than a Call: Genuine Business with Richard Blank.</dc:title>
  <dcterms:created xsi:type="dcterms:W3CDTF">2024-07-14T17:40:22Z</dcterms:created>
  <dcterms:modified xsi:type="dcterms:W3CDTF">2024-07-14T17:40:22Z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2024-07-14T00:00:00Z</vt:filetime>
  </property>
  <property fmtid="{D5CDD505-2E9C-101B-9397-08002B2CF9AE}" pid="3" name="Creator">
    <vt:lpwstr>Chromium</vt:lpwstr>
  </property>
  <property fmtid="{D5CDD505-2E9C-101B-9397-08002B2CF9AE}" pid="4" name="LastSaved">
    <vt:filetime>2024-07-14T00:00:00Z</vt:filetime>
  </property>
</Properties>
</file>